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68" r:id="rId5"/>
    <p:sldId id="257" r:id="rId6"/>
    <p:sldId id="262" r:id="rId7"/>
    <p:sldId id="261" r:id="rId8"/>
    <p:sldId id="295" r:id="rId9"/>
    <p:sldId id="265" r:id="rId10"/>
    <p:sldId id="258" r:id="rId11"/>
    <p:sldId id="263" r:id="rId12"/>
    <p:sldId id="267" r:id="rId13"/>
    <p:sldId id="272" r:id="rId14"/>
    <p:sldId id="274" r:id="rId15"/>
    <p:sldId id="266" r:id="rId16"/>
    <p:sldId id="264" r:id="rId17"/>
    <p:sldId id="269" r:id="rId18"/>
    <p:sldId id="275" r:id="rId19"/>
    <p:sldId id="271" r:id="rId20"/>
    <p:sldId id="270" r:id="rId21"/>
    <p:sldId id="273" r:id="rId22"/>
    <p:sldId id="276" r:id="rId23"/>
    <p:sldId id="279" r:id="rId24"/>
    <p:sldId id="296" r:id="rId25"/>
    <p:sldId id="282" r:id="rId26"/>
    <p:sldId id="278" r:id="rId27"/>
    <p:sldId id="280" r:id="rId28"/>
    <p:sldId id="281" r:id="rId29"/>
    <p:sldId id="283" r:id="rId30"/>
    <p:sldId id="284" r:id="rId31"/>
    <p:sldId id="286" r:id="rId32"/>
    <p:sldId id="285" r:id="rId33"/>
    <p:sldId id="287" r:id="rId34"/>
    <p:sldId id="288" r:id="rId35"/>
    <p:sldId id="293" r:id="rId36"/>
    <p:sldId id="289" r:id="rId37"/>
    <p:sldId id="294" r:id="rId38"/>
    <p:sldId id="290" r:id="rId39"/>
    <p:sldId id="29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1" autoAdjust="0"/>
    <p:restoredTop sz="94660"/>
  </p:normalViewPr>
  <p:slideViewPr>
    <p:cSldViewPr snapToGrid="0">
      <p:cViewPr varScale="1">
        <p:scale>
          <a:sx n="85" d="100"/>
          <a:sy n="85" d="100"/>
        </p:scale>
        <p:origin x="694"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svg"/><Relationship Id="rId1" Type="http://schemas.openxmlformats.org/officeDocument/2006/relationships/image" Target="../media/image7.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E6D10-12D6-4061-8B00-4DB10A7A0823}"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ED813C43-9E9B-4C09-8689-341BAC699D1D}">
      <dgm:prSet/>
      <dgm:spPr/>
      <dgm:t>
        <a:bodyPr/>
        <a:lstStyle/>
        <a:p>
          <a:r>
            <a:rPr lang="en-US"/>
            <a:t>The incident is still evolving and ongoing and will likely continue for the foreseeable future. </a:t>
          </a:r>
        </a:p>
      </dgm:t>
    </dgm:pt>
    <dgm:pt modelId="{2224C137-11AF-4522-880A-6000B8D2DF0A}" type="parTrans" cxnId="{BD968B10-C5E9-4F85-B22D-EFFCF31EB99F}">
      <dgm:prSet/>
      <dgm:spPr/>
      <dgm:t>
        <a:bodyPr/>
        <a:lstStyle/>
        <a:p>
          <a:endParaRPr lang="en-US"/>
        </a:p>
      </dgm:t>
    </dgm:pt>
    <dgm:pt modelId="{673171CF-B082-4E99-A789-2EA0803B2B18}" type="sibTrans" cxnId="{BD968B10-C5E9-4F85-B22D-EFFCF31EB99F}">
      <dgm:prSet/>
      <dgm:spPr/>
      <dgm:t>
        <a:bodyPr/>
        <a:lstStyle/>
        <a:p>
          <a:endParaRPr lang="en-US"/>
        </a:p>
      </dgm:t>
    </dgm:pt>
    <dgm:pt modelId="{0ECF1DA2-6855-486E-A585-A2E9995E318C}">
      <dgm:prSet/>
      <dgm:spPr/>
      <dgm:t>
        <a:bodyPr/>
        <a:lstStyle/>
        <a:p>
          <a:r>
            <a:rPr lang="en-US"/>
            <a:t>We realize that there are many issues that are state/regional in nature outside of your control. </a:t>
          </a:r>
        </a:p>
      </dgm:t>
    </dgm:pt>
    <dgm:pt modelId="{F293620B-0D2B-4B31-89A8-1FB0DB08ADBA}" type="parTrans" cxnId="{FAD946B2-218E-4C49-8782-E1C5CF6CA70E}">
      <dgm:prSet/>
      <dgm:spPr/>
      <dgm:t>
        <a:bodyPr/>
        <a:lstStyle/>
        <a:p>
          <a:endParaRPr lang="en-US"/>
        </a:p>
      </dgm:t>
    </dgm:pt>
    <dgm:pt modelId="{AAF1F827-4B00-4A44-8830-1CF032572B91}" type="sibTrans" cxnId="{FAD946B2-218E-4C49-8782-E1C5CF6CA70E}">
      <dgm:prSet/>
      <dgm:spPr/>
      <dgm:t>
        <a:bodyPr/>
        <a:lstStyle/>
        <a:p>
          <a:endParaRPr lang="en-US"/>
        </a:p>
      </dgm:t>
    </dgm:pt>
    <dgm:pt modelId="{E968671B-96FD-4820-B99D-9726E242B4CB}">
      <dgm:prSet/>
      <dgm:spPr/>
      <dgm:t>
        <a:bodyPr/>
        <a:lstStyle/>
        <a:p>
          <a:r>
            <a:rPr lang="en-US"/>
            <a:t>Focus today on items that pertain to your facility, system, agency or organization.  </a:t>
          </a:r>
        </a:p>
      </dgm:t>
    </dgm:pt>
    <dgm:pt modelId="{B39B30DF-332F-4ADF-859C-B8F3ECC02C6E}" type="parTrans" cxnId="{8045E260-8D14-488A-BA97-F68895CA3937}">
      <dgm:prSet/>
      <dgm:spPr/>
      <dgm:t>
        <a:bodyPr/>
        <a:lstStyle/>
        <a:p>
          <a:endParaRPr lang="en-US"/>
        </a:p>
      </dgm:t>
    </dgm:pt>
    <dgm:pt modelId="{36CB7F84-D9BB-4019-A4E7-06556D447FB5}" type="sibTrans" cxnId="{8045E260-8D14-488A-BA97-F68895CA3937}">
      <dgm:prSet/>
      <dgm:spPr/>
      <dgm:t>
        <a:bodyPr/>
        <a:lstStyle/>
        <a:p>
          <a:endParaRPr lang="en-US"/>
        </a:p>
      </dgm:t>
    </dgm:pt>
    <dgm:pt modelId="{14EAF82B-A54C-4808-BE43-C7554ECC1940}">
      <dgm:prSet/>
      <dgm:spPr/>
      <dgm:t>
        <a:bodyPr/>
        <a:lstStyle/>
        <a:p>
          <a:r>
            <a:rPr lang="en-US"/>
            <a:t>Perfection is not an expectation!</a:t>
          </a:r>
        </a:p>
      </dgm:t>
    </dgm:pt>
    <dgm:pt modelId="{9E7213B2-C739-4851-8A54-CDB4BA2EB953}" type="parTrans" cxnId="{E351BDEC-2780-4527-8711-7278FCB647D2}">
      <dgm:prSet/>
      <dgm:spPr/>
      <dgm:t>
        <a:bodyPr/>
        <a:lstStyle/>
        <a:p>
          <a:endParaRPr lang="en-US"/>
        </a:p>
      </dgm:t>
    </dgm:pt>
    <dgm:pt modelId="{4309090C-F86C-48AD-A098-5AD5EB2CF8E8}" type="sibTrans" cxnId="{E351BDEC-2780-4527-8711-7278FCB647D2}">
      <dgm:prSet/>
      <dgm:spPr/>
      <dgm:t>
        <a:bodyPr/>
        <a:lstStyle/>
        <a:p>
          <a:endParaRPr lang="en-US"/>
        </a:p>
      </dgm:t>
    </dgm:pt>
    <dgm:pt modelId="{BE3AE4AC-D7CE-8B47-8393-4697847F5806}" type="pres">
      <dgm:prSet presAssocID="{C30E6D10-12D6-4061-8B00-4DB10A7A0823}" presName="outerComposite" presStyleCnt="0">
        <dgm:presLayoutVars>
          <dgm:chMax val="5"/>
          <dgm:dir/>
          <dgm:resizeHandles val="exact"/>
        </dgm:presLayoutVars>
      </dgm:prSet>
      <dgm:spPr/>
      <dgm:t>
        <a:bodyPr/>
        <a:lstStyle/>
        <a:p>
          <a:endParaRPr lang="en-US"/>
        </a:p>
      </dgm:t>
    </dgm:pt>
    <dgm:pt modelId="{7A62A2A7-3566-F44F-8875-EC3FDE9A3F01}" type="pres">
      <dgm:prSet presAssocID="{C30E6D10-12D6-4061-8B00-4DB10A7A0823}" presName="dummyMaxCanvas" presStyleCnt="0">
        <dgm:presLayoutVars/>
      </dgm:prSet>
      <dgm:spPr/>
    </dgm:pt>
    <dgm:pt modelId="{BC893BC5-C747-9540-81DD-1616BD35957C}" type="pres">
      <dgm:prSet presAssocID="{C30E6D10-12D6-4061-8B00-4DB10A7A0823}" presName="FourNodes_1" presStyleLbl="node1" presStyleIdx="0" presStyleCnt="4">
        <dgm:presLayoutVars>
          <dgm:bulletEnabled val="1"/>
        </dgm:presLayoutVars>
      </dgm:prSet>
      <dgm:spPr/>
      <dgm:t>
        <a:bodyPr/>
        <a:lstStyle/>
        <a:p>
          <a:endParaRPr lang="en-US"/>
        </a:p>
      </dgm:t>
    </dgm:pt>
    <dgm:pt modelId="{4810FFDE-34BF-2B4F-B776-D50605FEAB31}" type="pres">
      <dgm:prSet presAssocID="{C30E6D10-12D6-4061-8B00-4DB10A7A0823}" presName="FourNodes_2" presStyleLbl="node1" presStyleIdx="1" presStyleCnt="4">
        <dgm:presLayoutVars>
          <dgm:bulletEnabled val="1"/>
        </dgm:presLayoutVars>
      </dgm:prSet>
      <dgm:spPr/>
      <dgm:t>
        <a:bodyPr/>
        <a:lstStyle/>
        <a:p>
          <a:endParaRPr lang="en-US"/>
        </a:p>
      </dgm:t>
    </dgm:pt>
    <dgm:pt modelId="{9CF5EFFD-0822-E146-9F8B-A2E8DC822DDF}" type="pres">
      <dgm:prSet presAssocID="{C30E6D10-12D6-4061-8B00-4DB10A7A0823}" presName="FourNodes_3" presStyleLbl="node1" presStyleIdx="2" presStyleCnt="4">
        <dgm:presLayoutVars>
          <dgm:bulletEnabled val="1"/>
        </dgm:presLayoutVars>
      </dgm:prSet>
      <dgm:spPr/>
      <dgm:t>
        <a:bodyPr/>
        <a:lstStyle/>
        <a:p>
          <a:endParaRPr lang="en-US"/>
        </a:p>
      </dgm:t>
    </dgm:pt>
    <dgm:pt modelId="{B9E6DEDF-0474-3145-9C36-354066940FC3}" type="pres">
      <dgm:prSet presAssocID="{C30E6D10-12D6-4061-8B00-4DB10A7A0823}" presName="FourNodes_4" presStyleLbl="node1" presStyleIdx="3" presStyleCnt="4">
        <dgm:presLayoutVars>
          <dgm:bulletEnabled val="1"/>
        </dgm:presLayoutVars>
      </dgm:prSet>
      <dgm:spPr/>
      <dgm:t>
        <a:bodyPr/>
        <a:lstStyle/>
        <a:p>
          <a:endParaRPr lang="en-US"/>
        </a:p>
      </dgm:t>
    </dgm:pt>
    <dgm:pt modelId="{E801D307-5006-4848-B5F1-38EA9AFE1339}" type="pres">
      <dgm:prSet presAssocID="{C30E6D10-12D6-4061-8B00-4DB10A7A0823}" presName="FourConn_1-2" presStyleLbl="fgAccFollowNode1" presStyleIdx="0" presStyleCnt="3">
        <dgm:presLayoutVars>
          <dgm:bulletEnabled val="1"/>
        </dgm:presLayoutVars>
      </dgm:prSet>
      <dgm:spPr/>
      <dgm:t>
        <a:bodyPr/>
        <a:lstStyle/>
        <a:p>
          <a:endParaRPr lang="en-US"/>
        </a:p>
      </dgm:t>
    </dgm:pt>
    <dgm:pt modelId="{A33D23A3-7E1D-324E-B2FA-53237772EAE9}" type="pres">
      <dgm:prSet presAssocID="{C30E6D10-12D6-4061-8B00-4DB10A7A0823}" presName="FourConn_2-3" presStyleLbl="fgAccFollowNode1" presStyleIdx="1" presStyleCnt="3">
        <dgm:presLayoutVars>
          <dgm:bulletEnabled val="1"/>
        </dgm:presLayoutVars>
      </dgm:prSet>
      <dgm:spPr/>
      <dgm:t>
        <a:bodyPr/>
        <a:lstStyle/>
        <a:p>
          <a:endParaRPr lang="en-US"/>
        </a:p>
      </dgm:t>
    </dgm:pt>
    <dgm:pt modelId="{7DF2B45A-C09F-014A-B95D-E745BA7F375B}" type="pres">
      <dgm:prSet presAssocID="{C30E6D10-12D6-4061-8B00-4DB10A7A0823}" presName="FourConn_3-4" presStyleLbl="fgAccFollowNode1" presStyleIdx="2" presStyleCnt="3">
        <dgm:presLayoutVars>
          <dgm:bulletEnabled val="1"/>
        </dgm:presLayoutVars>
      </dgm:prSet>
      <dgm:spPr/>
      <dgm:t>
        <a:bodyPr/>
        <a:lstStyle/>
        <a:p>
          <a:endParaRPr lang="en-US"/>
        </a:p>
      </dgm:t>
    </dgm:pt>
    <dgm:pt modelId="{2E7FCABE-34B3-6B4A-A682-8A0A0B6DC0C6}" type="pres">
      <dgm:prSet presAssocID="{C30E6D10-12D6-4061-8B00-4DB10A7A0823}" presName="FourNodes_1_text" presStyleLbl="node1" presStyleIdx="3" presStyleCnt="4">
        <dgm:presLayoutVars>
          <dgm:bulletEnabled val="1"/>
        </dgm:presLayoutVars>
      </dgm:prSet>
      <dgm:spPr/>
      <dgm:t>
        <a:bodyPr/>
        <a:lstStyle/>
        <a:p>
          <a:endParaRPr lang="en-US"/>
        </a:p>
      </dgm:t>
    </dgm:pt>
    <dgm:pt modelId="{92E64112-4365-834A-83B9-12F63288FAD7}" type="pres">
      <dgm:prSet presAssocID="{C30E6D10-12D6-4061-8B00-4DB10A7A0823}" presName="FourNodes_2_text" presStyleLbl="node1" presStyleIdx="3" presStyleCnt="4">
        <dgm:presLayoutVars>
          <dgm:bulletEnabled val="1"/>
        </dgm:presLayoutVars>
      </dgm:prSet>
      <dgm:spPr/>
      <dgm:t>
        <a:bodyPr/>
        <a:lstStyle/>
        <a:p>
          <a:endParaRPr lang="en-US"/>
        </a:p>
      </dgm:t>
    </dgm:pt>
    <dgm:pt modelId="{FE365679-0654-D047-8A40-A79568A36D12}" type="pres">
      <dgm:prSet presAssocID="{C30E6D10-12D6-4061-8B00-4DB10A7A0823}" presName="FourNodes_3_text" presStyleLbl="node1" presStyleIdx="3" presStyleCnt="4">
        <dgm:presLayoutVars>
          <dgm:bulletEnabled val="1"/>
        </dgm:presLayoutVars>
      </dgm:prSet>
      <dgm:spPr/>
      <dgm:t>
        <a:bodyPr/>
        <a:lstStyle/>
        <a:p>
          <a:endParaRPr lang="en-US"/>
        </a:p>
      </dgm:t>
    </dgm:pt>
    <dgm:pt modelId="{07838E38-1930-0449-ADFE-5174F337265E}" type="pres">
      <dgm:prSet presAssocID="{C30E6D10-12D6-4061-8B00-4DB10A7A0823}" presName="FourNodes_4_text" presStyleLbl="node1" presStyleIdx="3" presStyleCnt="4">
        <dgm:presLayoutVars>
          <dgm:bulletEnabled val="1"/>
        </dgm:presLayoutVars>
      </dgm:prSet>
      <dgm:spPr/>
      <dgm:t>
        <a:bodyPr/>
        <a:lstStyle/>
        <a:p>
          <a:endParaRPr lang="en-US"/>
        </a:p>
      </dgm:t>
    </dgm:pt>
  </dgm:ptLst>
  <dgm:cxnLst>
    <dgm:cxn modelId="{4357072E-CF9C-BA44-8291-E7484BC8E82C}" type="presOf" srcId="{36CB7F84-D9BB-4019-A4E7-06556D447FB5}" destId="{7DF2B45A-C09F-014A-B95D-E745BA7F375B}" srcOrd="0" destOrd="0" presId="urn:microsoft.com/office/officeart/2005/8/layout/vProcess5"/>
    <dgm:cxn modelId="{29929C49-ACBC-B745-B173-E96F69354F8C}" type="presOf" srcId="{E968671B-96FD-4820-B99D-9726E242B4CB}" destId="{FE365679-0654-D047-8A40-A79568A36D12}" srcOrd="1" destOrd="0" presId="urn:microsoft.com/office/officeart/2005/8/layout/vProcess5"/>
    <dgm:cxn modelId="{589F1118-4F6E-9242-AE99-224C54B781C2}" type="presOf" srcId="{673171CF-B082-4E99-A789-2EA0803B2B18}" destId="{E801D307-5006-4848-B5F1-38EA9AFE1339}" srcOrd="0" destOrd="0" presId="urn:microsoft.com/office/officeart/2005/8/layout/vProcess5"/>
    <dgm:cxn modelId="{B44210D0-E36C-5547-BF9E-FD9ED908AFF6}" type="presOf" srcId="{ED813C43-9E9B-4C09-8689-341BAC699D1D}" destId="{2E7FCABE-34B3-6B4A-A682-8A0A0B6DC0C6}" srcOrd="1" destOrd="0" presId="urn:microsoft.com/office/officeart/2005/8/layout/vProcess5"/>
    <dgm:cxn modelId="{8045E260-8D14-488A-BA97-F68895CA3937}" srcId="{C30E6D10-12D6-4061-8B00-4DB10A7A0823}" destId="{E968671B-96FD-4820-B99D-9726E242B4CB}" srcOrd="2" destOrd="0" parTransId="{B39B30DF-332F-4ADF-859C-B8F3ECC02C6E}" sibTransId="{36CB7F84-D9BB-4019-A4E7-06556D447FB5}"/>
    <dgm:cxn modelId="{BD968B10-C5E9-4F85-B22D-EFFCF31EB99F}" srcId="{C30E6D10-12D6-4061-8B00-4DB10A7A0823}" destId="{ED813C43-9E9B-4C09-8689-341BAC699D1D}" srcOrd="0" destOrd="0" parTransId="{2224C137-11AF-4522-880A-6000B8D2DF0A}" sibTransId="{673171CF-B082-4E99-A789-2EA0803B2B18}"/>
    <dgm:cxn modelId="{CDECA1F8-FB36-1C4D-9E81-F788454C35DB}" type="presOf" srcId="{14EAF82B-A54C-4808-BE43-C7554ECC1940}" destId="{07838E38-1930-0449-ADFE-5174F337265E}" srcOrd="1" destOrd="0" presId="urn:microsoft.com/office/officeart/2005/8/layout/vProcess5"/>
    <dgm:cxn modelId="{6019E4AD-126F-9745-A8C8-2F8EA3E0EC76}" type="presOf" srcId="{E968671B-96FD-4820-B99D-9726E242B4CB}" destId="{9CF5EFFD-0822-E146-9F8B-A2E8DC822DDF}" srcOrd="0" destOrd="0" presId="urn:microsoft.com/office/officeart/2005/8/layout/vProcess5"/>
    <dgm:cxn modelId="{FAD946B2-218E-4C49-8782-E1C5CF6CA70E}" srcId="{C30E6D10-12D6-4061-8B00-4DB10A7A0823}" destId="{0ECF1DA2-6855-486E-A585-A2E9995E318C}" srcOrd="1" destOrd="0" parTransId="{F293620B-0D2B-4B31-89A8-1FB0DB08ADBA}" sibTransId="{AAF1F827-4B00-4A44-8830-1CF032572B91}"/>
    <dgm:cxn modelId="{B823C6EF-5F4D-B946-861D-2BBE271DE7A7}" type="presOf" srcId="{0ECF1DA2-6855-486E-A585-A2E9995E318C}" destId="{92E64112-4365-834A-83B9-12F63288FAD7}" srcOrd="1" destOrd="0" presId="urn:microsoft.com/office/officeart/2005/8/layout/vProcess5"/>
    <dgm:cxn modelId="{B46AE6B7-BB3C-D841-AC8A-E73188910C29}" type="presOf" srcId="{ED813C43-9E9B-4C09-8689-341BAC699D1D}" destId="{BC893BC5-C747-9540-81DD-1616BD35957C}" srcOrd="0" destOrd="0" presId="urn:microsoft.com/office/officeart/2005/8/layout/vProcess5"/>
    <dgm:cxn modelId="{F90DCF5E-FCDD-4C42-BC42-DA1ACBFF4DAE}" type="presOf" srcId="{AAF1F827-4B00-4A44-8830-1CF032572B91}" destId="{A33D23A3-7E1D-324E-B2FA-53237772EAE9}" srcOrd="0" destOrd="0" presId="urn:microsoft.com/office/officeart/2005/8/layout/vProcess5"/>
    <dgm:cxn modelId="{7A9A1748-4366-D849-98E5-130AE4372C93}" type="presOf" srcId="{C30E6D10-12D6-4061-8B00-4DB10A7A0823}" destId="{BE3AE4AC-D7CE-8B47-8393-4697847F5806}" srcOrd="0" destOrd="0" presId="urn:microsoft.com/office/officeart/2005/8/layout/vProcess5"/>
    <dgm:cxn modelId="{59B7D371-EFC6-274B-BE23-A58AF6A6FE72}" type="presOf" srcId="{0ECF1DA2-6855-486E-A585-A2E9995E318C}" destId="{4810FFDE-34BF-2B4F-B776-D50605FEAB31}" srcOrd="0" destOrd="0" presId="urn:microsoft.com/office/officeart/2005/8/layout/vProcess5"/>
    <dgm:cxn modelId="{E351BDEC-2780-4527-8711-7278FCB647D2}" srcId="{C30E6D10-12D6-4061-8B00-4DB10A7A0823}" destId="{14EAF82B-A54C-4808-BE43-C7554ECC1940}" srcOrd="3" destOrd="0" parTransId="{9E7213B2-C739-4851-8A54-CDB4BA2EB953}" sibTransId="{4309090C-F86C-48AD-A098-5AD5EB2CF8E8}"/>
    <dgm:cxn modelId="{86713F69-B0E0-B24E-A9E5-EF03D7DBF0C2}" type="presOf" srcId="{14EAF82B-A54C-4808-BE43-C7554ECC1940}" destId="{B9E6DEDF-0474-3145-9C36-354066940FC3}" srcOrd="0" destOrd="0" presId="urn:microsoft.com/office/officeart/2005/8/layout/vProcess5"/>
    <dgm:cxn modelId="{FF4831F2-88FA-624E-A2B8-20DF13D9C1AD}" type="presParOf" srcId="{BE3AE4AC-D7CE-8B47-8393-4697847F5806}" destId="{7A62A2A7-3566-F44F-8875-EC3FDE9A3F01}" srcOrd="0" destOrd="0" presId="urn:microsoft.com/office/officeart/2005/8/layout/vProcess5"/>
    <dgm:cxn modelId="{32397688-0E7B-FB4B-BA48-B6CA49E03531}" type="presParOf" srcId="{BE3AE4AC-D7CE-8B47-8393-4697847F5806}" destId="{BC893BC5-C747-9540-81DD-1616BD35957C}" srcOrd="1" destOrd="0" presId="urn:microsoft.com/office/officeart/2005/8/layout/vProcess5"/>
    <dgm:cxn modelId="{7FE99B68-F440-B747-AD54-B24F452E7A96}" type="presParOf" srcId="{BE3AE4AC-D7CE-8B47-8393-4697847F5806}" destId="{4810FFDE-34BF-2B4F-B776-D50605FEAB31}" srcOrd="2" destOrd="0" presId="urn:microsoft.com/office/officeart/2005/8/layout/vProcess5"/>
    <dgm:cxn modelId="{F19809EA-84FB-7D4B-A4DA-D2F2CB3B31D9}" type="presParOf" srcId="{BE3AE4AC-D7CE-8B47-8393-4697847F5806}" destId="{9CF5EFFD-0822-E146-9F8B-A2E8DC822DDF}" srcOrd="3" destOrd="0" presId="urn:microsoft.com/office/officeart/2005/8/layout/vProcess5"/>
    <dgm:cxn modelId="{E96531A9-1F72-E54E-A3EF-23A79DAEE23F}" type="presParOf" srcId="{BE3AE4AC-D7CE-8B47-8393-4697847F5806}" destId="{B9E6DEDF-0474-3145-9C36-354066940FC3}" srcOrd="4" destOrd="0" presId="urn:microsoft.com/office/officeart/2005/8/layout/vProcess5"/>
    <dgm:cxn modelId="{3D092432-3C37-2843-BDBB-F62D64FEDFEE}" type="presParOf" srcId="{BE3AE4AC-D7CE-8B47-8393-4697847F5806}" destId="{E801D307-5006-4848-B5F1-38EA9AFE1339}" srcOrd="5" destOrd="0" presId="urn:microsoft.com/office/officeart/2005/8/layout/vProcess5"/>
    <dgm:cxn modelId="{7A029191-DD70-494B-BFA5-BDEDC5487654}" type="presParOf" srcId="{BE3AE4AC-D7CE-8B47-8393-4697847F5806}" destId="{A33D23A3-7E1D-324E-B2FA-53237772EAE9}" srcOrd="6" destOrd="0" presId="urn:microsoft.com/office/officeart/2005/8/layout/vProcess5"/>
    <dgm:cxn modelId="{9161BE91-9CBF-9946-B099-E39D322A3A8A}" type="presParOf" srcId="{BE3AE4AC-D7CE-8B47-8393-4697847F5806}" destId="{7DF2B45A-C09F-014A-B95D-E745BA7F375B}" srcOrd="7" destOrd="0" presId="urn:microsoft.com/office/officeart/2005/8/layout/vProcess5"/>
    <dgm:cxn modelId="{647BBF68-0955-9247-AA3A-BB91D8644275}" type="presParOf" srcId="{BE3AE4AC-D7CE-8B47-8393-4697847F5806}" destId="{2E7FCABE-34B3-6B4A-A682-8A0A0B6DC0C6}" srcOrd="8" destOrd="0" presId="urn:microsoft.com/office/officeart/2005/8/layout/vProcess5"/>
    <dgm:cxn modelId="{3BD52040-2E61-F64A-976B-C7B9E99A5747}" type="presParOf" srcId="{BE3AE4AC-D7CE-8B47-8393-4697847F5806}" destId="{92E64112-4365-834A-83B9-12F63288FAD7}" srcOrd="9" destOrd="0" presId="urn:microsoft.com/office/officeart/2005/8/layout/vProcess5"/>
    <dgm:cxn modelId="{3B173303-0612-3843-B40A-924BC390E78B}" type="presParOf" srcId="{BE3AE4AC-D7CE-8B47-8393-4697847F5806}" destId="{FE365679-0654-D047-8A40-A79568A36D12}" srcOrd="10" destOrd="0" presId="urn:microsoft.com/office/officeart/2005/8/layout/vProcess5"/>
    <dgm:cxn modelId="{1E537963-D80B-1345-AE64-A9BFCD54B24F}" type="presParOf" srcId="{BE3AE4AC-D7CE-8B47-8393-4697847F5806}" destId="{07838E38-1930-0449-ADFE-5174F337265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7D61EC-0776-4B06-A95A-AAF1142DA9D3}"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2F5044E6-7D23-4313-BE02-54BF16EFC0F8}">
      <dgm:prSet/>
      <dgm:spPr/>
      <dgm:t>
        <a:bodyPr/>
        <a:lstStyle/>
        <a:p>
          <a:r>
            <a:rPr lang="en-US"/>
            <a:t>What was supposed to happen?</a:t>
          </a:r>
        </a:p>
      </dgm:t>
    </dgm:pt>
    <dgm:pt modelId="{0C4719A1-2CE0-4D72-8A4B-CDB53B131DAE}" type="parTrans" cxnId="{BE9F2F80-DCA8-4185-928B-A4956D4E6D52}">
      <dgm:prSet/>
      <dgm:spPr/>
      <dgm:t>
        <a:bodyPr/>
        <a:lstStyle/>
        <a:p>
          <a:endParaRPr lang="en-US"/>
        </a:p>
      </dgm:t>
    </dgm:pt>
    <dgm:pt modelId="{BB528A04-D2E2-474E-AD6C-A231FD9CFBC1}" type="sibTrans" cxnId="{BE9F2F80-DCA8-4185-928B-A4956D4E6D52}">
      <dgm:prSet/>
      <dgm:spPr/>
      <dgm:t>
        <a:bodyPr/>
        <a:lstStyle/>
        <a:p>
          <a:endParaRPr lang="en-US"/>
        </a:p>
      </dgm:t>
    </dgm:pt>
    <dgm:pt modelId="{E8D035E0-60EB-4D8C-822A-56B93C4E8D68}">
      <dgm:prSet/>
      <dgm:spPr/>
      <dgm:t>
        <a:bodyPr/>
        <a:lstStyle/>
        <a:p>
          <a:r>
            <a:rPr lang="en-US"/>
            <a:t>What did happen?</a:t>
          </a:r>
        </a:p>
      </dgm:t>
    </dgm:pt>
    <dgm:pt modelId="{830E66B9-106F-40FD-AB55-D5AD8BDE1DCA}" type="parTrans" cxnId="{0A30AF01-DC4E-4E0E-9CD7-2296029C9EB1}">
      <dgm:prSet/>
      <dgm:spPr/>
      <dgm:t>
        <a:bodyPr/>
        <a:lstStyle/>
        <a:p>
          <a:endParaRPr lang="en-US"/>
        </a:p>
      </dgm:t>
    </dgm:pt>
    <dgm:pt modelId="{EEF3943B-65B6-493E-B832-CAE56D821905}" type="sibTrans" cxnId="{0A30AF01-DC4E-4E0E-9CD7-2296029C9EB1}">
      <dgm:prSet/>
      <dgm:spPr/>
      <dgm:t>
        <a:bodyPr/>
        <a:lstStyle/>
        <a:p>
          <a:endParaRPr lang="en-US"/>
        </a:p>
      </dgm:t>
    </dgm:pt>
    <dgm:pt modelId="{DD5CCA54-663A-49CE-8E25-33EBA9F6A184}">
      <dgm:prSet/>
      <dgm:spPr/>
      <dgm:t>
        <a:bodyPr/>
        <a:lstStyle/>
        <a:p>
          <a:r>
            <a:rPr lang="en-US"/>
            <a:t>What went well?</a:t>
          </a:r>
        </a:p>
      </dgm:t>
    </dgm:pt>
    <dgm:pt modelId="{392456C6-1F02-47B4-9A0B-3D88039E6376}" type="parTrans" cxnId="{7F37172F-3D3A-4347-9A2C-CC4561D36387}">
      <dgm:prSet/>
      <dgm:spPr/>
      <dgm:t>
        <a:bodyPr/>
        <a:lstStyle/>
        <a:p>
          <a:endParaRPr lang="en-US"/>
        </a:p>
      </dgm:t>
    </dgm:pt>
    <dgm:pt modelId="{50ECF93D-E762-4D84-913E-60757B2DE470}" type="sibTrans" cxnId="{7F37172F-3D3A-4347-9A2C-CC4561D36387}">
      <dgm:prSet/>
      <dgm:spPr/>
      <dgm:t>
        <a:bodyPr/>
        <a:lstStyle/>
        <a:p>
          <a:endParaRPr lang="en-US"/>
        </a:p>
      </dgm:t>
    </dgm:pt>
    <dgm:pt modelId="{5032E02C-DB4E-41B7-A344-E88E9FBD852D}">
      <dgm:prSet/>
      <dgm:spPr/>
      <dgm:t>
        <a:bodyPr/>
        <a:lstStyle/>
        <a:p>
          <a:r>
            <a:rPr lang="en-US"/>
            <a:t>What need to be improved?</a:t>
          </a:r>
        </a:p>
      </dgm:t>
    </dgm:pt>
    <dgm:pt modelId="{68B8897D-3307-4FE4-A95F-BA2EE6200B90}" type="parTrans" cxnId="{8482D9C4-711D-4624-B4C2-FE8E89035A05}">
      <dgm:prSet/>
      <dgm:spPr/>
      <dgm:t>
        <a:bodyPr/>
        <a:lstStyle/>
        <a:p>
          <a:endParaRPr lang="en-US"/>
        </a:p>
      </dgm:t>
    </dgm:pt>
    <dgm:pt modelId="{37EB97D6-43F7-448C-8A39-30AF9F197FF1}" type="sibTrans" cxnId="{8482D9C4-711D-4624-B4C2-FE8E89035A05}">
      <dgm:prSet/>
      <dgm:spPr/>
      <dgm:t>
        <a:bodyPr/>
        <a:lstStyle/>
        <a:p>
          <a:endParaRPr lang="en-US"/>
        </a:p>
      </dgm:t>
    </dgm:pt>
    <dgm:pt modelId="{954747C8-1397-4AD0-A1C1-209EBB79CC6F}">
      <dgm:prSet/>
      <dgm:spPr/>
      <dgm:t>
        <a:bodyPr/>
        <a:lstStyle/>
        <a:p>
          <a:r>
            <a:rPr lang="en-US"/>
            <a:t>Improvement Plan for areas noted</a:t>
          </a:r>
        </a:p>
      </dgm:t>
    </dgm:pt>
    <dgm:pt modelId="{200500C4-CBBC-4E5E-B0AD-A7B6988A61B0}" type="parTrans" cxnId="{FC51E036-AEC6-4779-A5A1-76DCA1E8B0F1}">
      <dgm:prSet/>
      <dgm:spPr/>
      <dgm:t>
        <a:bodyPr/>
        <a:lstStyle/>
        <a:p>
          <a:endParaRPr lang="en-US"/>
        </a:p>
      </dgm:t>
    </dgm:pt>
    <dgm:pt modelId="{29DDE900-C574-4C03-B898-294A06BC60A0}" type="sibTrans" cxnId="{FC51E036-AEC6-4779-A5A1-76DCA1E8B0F1}">
      <dgm:prSet/>
      <dgm:spPr/>
      <dgm:t>
        <a:bodyPr/>
        <a:lstStyle/>
        <a:p>
          <a:endParaRPr lang="en-US"/>
        </a:p>
      </dgm:t>
    </dgm:pt>
    <dgm:pt modelId="{4574404F-1B74-3F49-AF5A-1A7CE3626A48}" type="pres">
      <dgm:prSet presAssocID="{907D61EC-0776-4B06-A95A-AAF1142DA9D3}" presName="vert0" presStyleCnt="0">
        <dgm:presLayoutVars>
          <dgm:dir/>
          <dgm:animOne val="branch"/>
          <dgm:animLvl val="lvl"/>
        </dgm:presLayoutVars>
      </dgm:prSet>
      <dgm:spPr/>
      <dgm:t>
        <a:bodyPr/>
        <a:lstStyle/>
        <a:p>
          <a:endParaRPr lang="en-US"/>
        </a:p>
      </dgm:t>
    </dgm:pt>
    <dgm:pt modelId="{1B8B85D0-6C3F-0441-B929-274115ED279F}" type="pres">
      <dgm:prSet presAssocID="{2F5044E6-7D23-4313-BE02-54BF16EFC0F8}" presName="thickLine" presStyleLbl="alignNode1" presStyleIdx="0" presStyleCnt="5"/>
      <dgm:spPr/>
    </dgm:pt>
    <dgm:pt modelId="{0F2237EA-7E78-4A4E-9AE6-DA846327AEB6}" type="pres">
      <dgm:prSet presAssocID="{2F5044E6-7D23-4313-BE02-54BF16EFC0F8}" presName="horz1" presStyleCnt="0"/>
      <dgm:spPr/>
    </dgm:pt>
    <dgm:pt modelId="{5D72B6C1-D6F5-A04F-ADBC-EC6D6C062ADD}" type="pres">
      <dgm:prSet presAssocID="{2F5044E6-7D23-4313-BE02-54BF16EFC0F8}" presName="tx1" presStyleLbl="revTx" presStyleIdx="0" presStyleCnt="5"/>
      <dgm:spPr/>
      <dgm:t>
        <a:bodyPr/>
        <a:lstStyle/>
        <a:p>
          <a:endParaRPr lang="en-US"/>
        </a:p>
      </dgm:t>
    </dgm:pt>
    <dgm:pt modelId="{3617EF33-6EC6-2841-B33E-4490C6E2FE9A}" type="pres">
      <dgm:prSet presAssocID="{2F5044E6-7D23-4313-BE02-54BF16EFC0F8}" presName="vert1" presStyleCnt="0"/>
      <dgm:spPr/>
    </dgm:pt>
    <dgm:pt modelId="{5CA012C1-06F3-8740-9C93-62EC6B0361AA}" type="pres">
      <dgm:prSet presAssocID="{E8D035E0-60EB-4D8C-822A-56B93C4E8D68}" presName="thickLine" presStyleLbl="alignNode1" presStyleIdx="1" presStyleCnt="5"/>
      <dgm:spPr/>
    </dgm:pt>
    <dgm:pt modelId="{C7F19C3E-32A4-4940-B7E9-CD1362D9A814}" type="pres">
      <dgm:prSet presAssocID="{E8D035E0-60EB-4D8C-822A-56B93C4E8D68}" presName="horz1" presStyleCnt="0"/>
      <dgm:spPr/>
    </dgm:pt>
    <dgm:pt modelId="{5CF68A38-5F61-1844-8501-F665037E6AE5}" type="pres">
      <dgm:prSet presAssocID="{E8D035E0-60EB-4D8C-822A-56B93C4E8D68}" presName="tx1" presStyleLbl="revTx" presStyleIdx="1" presStyleCnt="5"/>
      <dgm:spPr/>
      <dgm:t>
        <a:bodyPr/>
        <a:lstStyle/>
        <a:p>
          <a:endParaRPr lang="en-US"/>
        </a:p>
      </dgm:t>
    </dgm:pt>
    <dgm:pt modelId="{0A0E021C-98D7-3C49-A1F6-A70A332E3534}" type="pres">
      <dgm:prSet presAssocID="{E8D035E0-60EB-4D8C-822A-56B93C4E8D68}" presName="vert1" presStyleCnt="0"/>
      <dgm:spPr/>
    </dgm:pt>
    <dgm:pt modelId="{0AEE989F-9279-4C4A-B40B-D5406A994EC7}" type="pres">
      <dgm:prSet presAssocID="{DD5CCA54-663A-49CE-8E25-33EBA9F6A184}" presName="thickLine" presStyleLbl="alignNode1" presStyleIdx="2" presStyleCnt="5"/>
      <dgm:spPr/>
    </dgm:pt>
    <dgm:pt modelId="{D11803A3-B165-0249-A1AC-0DC882BD7012}" type="pres">
      <dgm:prSet presAssocID="{DD5CCA54-663A-49CE-8E25-33EBA9F6A184}" presName="horz1" presStyleCnt="0"/>
      <dgm:spPr/>
    </dgm:pt>
    <dgm:pt modelId="{75207E70-B8BC-7B4B-99A2-39DE69F69C06}" type="pres">
      <dgm:prSet presAssocID="{DD5CCA54-663A-49CE-8E25-33EBA9F6A184}" presName="tx1" presStyleLbl="revTx" presStyleIdx="2" presStyleCnt="5"/>
      <dgm:spPr/>
      <dgm:t>
        <a:bodyPr/>
        <a:lstStyle/>
        <a:p>
          <a:endParaRPr lang="en-US"/>
        </a:p>
      </dgm:t>
    </dgm:pt>
    <dgm:pt modelId="{6CBA7A0F-9EE6-F248-AC9C-56BAE7B65256}" type="pres">
      <dgm:prSet presAssocID="{DD5CCA54-663A-49CE-8E25-33EBA9F6A184}" presName="vert1" presStyleCnt="0"/>
      <dgm:spPr/>
    </dgm:pt>
    <dgm:pt modelId="{D8AB1362-679F-5646-B298-90944CEDD7E4}" type="pres">
      <dgm:prSet presAssocID="{5032E02C-DB4E-41B7-A344-E88E9FBD852D}" presName="thickLine" presStyleLbl="alignNode1" presStyleIdx="3" presStyleCnt="5"/>
      <dgm:spPr/>
    </dgm:pt>
    <dgm:pt modelId="{67F22C48-7F89-D647-8825-C11854505A40}" type="pres">
      <dgm:prSet presAssocID="{5032E02C-DB4E-41B7-A344-E88E9FBD852D}" presName="horz1" presStyleCnt="0"/>
      <dgm:spPr/>
    </dgm:pt>
    <dgm:pt modelId="{9FAEB6D1-6647-7441-9B08-26F086E2C0EB}" type="pres">
      <dgm:prSet presAssocID="{5032E02C-DB4E-41B7-A344-E88E9FBD852D}" presName="tx1" presStyleLbl="revTx" presStyleIdx="3" presStyleCnt="5"/>
      <dgm:spPr/>
      <dgm:t>
        <a:bodyPr/>
        <a:lstStyle/>
        <a:p>
          <a:endParaRPr lang="en-US"/>
        </a:p>
      </dgm:t>
    </dgm:pt>
    <dgm:pt modelId="{B42C37A3-149E-2D44-AE29-85239C757D2A}" type="pres">
      <dgm:prSet presAssocID="{5032E02C-DB4E-41B7-A344-E88E9FBD852D}" presName="vert1" presStyleCnt="0"/>
      <dgm:spPr/>
    </dgm:pt>
    <dgm:pt modelId="{21FBAD42-6388-ED41-8AD3-B2BE472F3680}" type="pres">
      <dgm:prSet presAssocID="{954747C8-1397-4AD0-A1C1-209EBB79CC6F}" presName="thickLine" presStyleLbl="alignNode1" presStyleIdx="4" presStyleCnt="5"/>
      <dgm:spPr/>
    </dgm:pt>
    <dgm:pt modelId="{40EA9557-3F86-5D49-8A1F-379BA5BAE37F}" type="pres">
      <dgm:prSet presAssocID="{954747C8-1397-4AD0-A1C1-209EBB79CC6F}" presName="horz1" presStyleCnt="0"/>
      <dgm:spPr/>
    </dgm:pt>
    <dgm:pt modelId="{5BECBB84-DB48-5C45-BA0C-E0F7CDB9E2D4}" type="pres">
      <dgm:prSet presAssocID="{954747C8-1397-4AD0-A1C1-209EBB79CC6F}" presName="tx1" presStyleLbl="revTx" presStyleIdx="4" presStyleCnt="5"/>
      <dgm:spPr/>
      <dgm:t>
        <a:bodyPr/>
        <a:lstStyle/>
        <a:p>
          <a:endParaRPr lang="en-US"/>
        </a:p>
      </dgm:t>
    </dgm:pt>
    <dgm:pt modelId="{F371D53B-A63A-4B47-923A-46108DF92392}" type="pres">
      <dgm:prSet presAssocID="{954747C8-1397-4AD0-A1C1-209EBB79CC6F}" presName="vert1" presStyleCnt="0"/>
      <dgm:spPr/>
    </dgm:pt>
  </dgm:ptLst>
  <dgm:cxnLst>
    <dgm:cxn modelId="{8482D9C4-711D-4624-B4C2-FE8E89035A05}" srcId="{907D61EC-0776-4B06-A95A-AAF1142DA9D3}" destId="{5032E02C-DB4E-41B7-A344-E88E9FBD852D}" srcOrd="3" destOrd="0" parTransId="{68B8897D-3307-4FE4-A95F-BA2EE6200B90}" sibTransId="{37EB97D6-43F7-448C-8A39-30AF9F197FF1}"/>
    <dgm:cxn modelId="{BB35D6A6-B7E6-5E40-9D30-BEC934D918B2}" type="presOf" srcId="{907D61EC-0776-4B06-A95A-AAF1142DA9D3}" destId="{4574404F-1B74-3F49-AF5A-1A7CE3626A48}" srcOrd="0" destOrd="0" presId="urn:microsoft.com/office/officeart/2008/layout/LinedList"/>
    <dgm:cxn modelId="{57970D27-9F78-8D46-99A1-13D682395C67}" type="presOf" srcId="{2F5044E6-7D23-4313-BE02-54BF16EFC0F8}" destId="{5D72B6C1-D6F5-A04F-ADBC-EC6D6C062ADD}" srcOrd="0" destOrd="0" presId="urn:microsoft.com/office/officeart/2008/layout/LinedList"/>
    <dgm:cxn modelId="{BE9F2F80-DCA8-4185-928B-A4956D4E6D52}" srcId="{907D61EC-0776-4B06-A95A-AAF1142DA9D3}" destId="{2F5044E6-7D23-4313-BE02-54BF16EFC0F8}" srcOrd="0" destOrd="0" parTransId="{0C4719A1-2CE0-4D72-8A4B-CDB53B131DAE}" sibTransId="{BB528A04-D2E2-474E-AD6C-A231FD9CFBC1}"/>
    <dgm:cxn modelId="{06A72C02-05A5-414B-8F99-55EE7D978262}" type="presOf" srcId="{5032E02C-DB4E-41B7-A344-E88E9FBD852D}" destId="{9FAEB6D1-6647-7441-9B08-26F086E2C0EB}" srcOrd="0" destOrd="0" presId="urn:microsoft.com/office/officeart/2008/layout/LinedList"/>
    <dgm:cxn modelId="{0A30AF01-DC4E-4E0E-9CD7-2296029C9EB1}" srcId="{907D61EC-0776-4B06-A95A-AAF1142DA9D3}" destId="{E8D035E0-60EB-4D8C-822A-56B93C4E8D68}" srcOrd="1" destOrd="0" parTransId="{830E66B9-106F-40FD-AB55-D5AD8BDE1DCA}" sibTransId="{EEF3943B-65B6-493E-B832-CAE56D821905}"/>
    <dgm:cxn modelId="{FC51E036-AEC6-4779-A5A1-76DCA1E8B0F1}" srcId="{907D61EC-0776-4B06-A95A-AAF1142DA9D3}" destId="{954747C8-1397-4AD0-A1C1-209EBB79CC6F}" srcOrd="4" destOrd="0" parTransId="{200500C4-CBBC-4E5E-B0AD-A7B6988A61B0}" sibTransId="{29DDE900-C574-4C03-B898-294A06BC60A0}"/>
    <dgm:cxn modelId="{7F37172F-3D3A-4347-9A2C-CC4561D36387}" srcId="{907D61EC-0776-4B06-A95A-AAF1142DA9D3}" destId="{DD5CCA54-663A-49CE-8E25-33EBA9F6A184}" srcOrd="2" destOrd="0" parTransId="{392456C6-1F02-47B4-9A0B-3D88039E6376}" sibTransId="{50ECF93D-E762-4D84-913E-60757B2DE470}"/>
    <dgm:cxn modelId="{DFB7B746-E7F7-9F4C-A8CB-125C93525FC6}" type="presOf" srcId="{954747C8-1397-4AD0-A1C1-209EBB79CC6F}" destId="{5BECBB84-DB48-5C45-BA0C-E0F7CDB9E2D4}" srcOrd="0" destOrd="0" presId="urn:microsoft.com/office/officeart/2008/layout/LinedList"/>
    <dgm:cxn modelId="{535F9B9F-AB88-9648-886F-350BB0ACDFC9}" type="presOf" srcId="{DD5CCA54-663A-49CE-8E25-33EBA9F6A184}" destId="{75207E70-B8BC-7B4B-99A2-39DE69F69C06}" srcOrd="0" destOrd="0" presId="urn:microsoft.com/office/officeart/2008/layout/LinedList"/>
    <dgm:cxn modelId="{4281C0B2-D16E-3746-9F60-713F84189D56}" type="presOf" srcId="{E8D035E0-60EB-4D8C-822A-56B93C4E8D68}" destId="{5CF68A38-5F61-1844-8501-F665037E6AE5}" srcOrd="0" destOrd="0" presId="urn:microsoft.com/office/officeart/2008/layout/LinedList"/>
    <dgm:cxn modelId="{C1B727BE-6981-AE40-B38E-F20D08CEB9C0}" type="presParOf" srcId="{4574404F-1B74-3F49-AF5A-1A7CE3626A48}" destId="{1B8B85D0-6C3F-0441-B929-274115ED279F}" srcOrd="0" destOrd="0" presId="urn:microsoft.com/office/officeart/2008/layout/LinedList"/>
    <dgm:cxn modelId="{ABE78365-D0ED-E340-B6C8-27977C24DEA9}" type="presParOf" srcId="{4574404F-1B74-3F49-AF5A-1A7CE3626A48}" destId="{0F2237EA-7E78-4A4E-9AE6-DA846327AEB6}" srcOrd="1" destOrd="0" presId="urn:microsoft.com/office/officeart/2008/layout/LinedList"/>
    <dgm:cxn modelId="{49EF1A0F-D473-734B-9598-24275B3AF107}" type="presParOf" srcId="{0F2237EA-7E78-4A4E-9AE6-DA846327AEB6}" destId="{5D72B6C1-D6F5-A04F-ADBC-EC6D6C062ADD}" srcOrd="0" destOrd="0" presId="urn:microsoft.com/office/officeart/2008/layout/LinedList"/>
    <dgm:cxn modelId="{7C5976CA-E047-E24C-8963-8978E68F4896}" type="presParOf" srcId="{0F2237EA-7E78-4A4E-9AE6-DA846327AEB6}" destId="{3617EF33-6EC6-2841-B33E-4490C6E2FE9A}" srcOrd="1" destOrd="0" presId="urn:microsoft.com/office/officeart/2008/layout/LinedList"/>
    <dgm:cxn modelId="{072A0B6E-5C56-A542-96C0-42CB66A4AA8C}" type="presParOf" srcId="{4574404F-1B74-3F49-AF5A-1A7CE3626A48}" destId="{5CA012C1-06F3-8740-9C93-62EC6B0361AA}" srcOrd="2" destOrd="0" presId="urn:microsoft.com/office/officeart/2008/layout/LinedList"/>
    <dgm:cxn modelId="{C016A18E-F552-C944-856B-1D77A65277A1}" type="presParOf" srcId="{4574404F-1B74-3F49-AF5A-1A7CE3626A48}" destId="{C7F19C3E-32A4-4940-B7E9-CD1362D9A814}" srcOrd="3" destOrd="0" presId="urn:microsoft.com/office/officeart/2008/layout/LinedList"/>
    <dgm:cxn modelId="{FD274BDE-3591-DE48-A2CA-FCC9279215D0}" type="presParOf" srcId="{C7F19C3E-32A4-4940-B7E9-CD1362D9A814}" destId="{5CF68A38-5F61-1844-8501-F665037E6AE5}" srcOrd="0" destOrd="0" presId="urn:microsoft.com/office/officeart/2008/layout/LinedList"/>
    <dgm:cxn modelId="{A0287230-7187-9741-B42C-3F0EAC572692}" type="presParOf" srcId="{C7F19C3E-32A4-4940-B7E9-CD1362D9A814}" destId="{0A0E021C-98D7-3C49-A1F6-A70A332E3534}" srcOrd="1" destOrd="0" presId="urn:microsoft.com/office/officeart/2008/layout/LinedList"/>
    <dgm:cxn modelId="{856529FA-0920-4444-B80A-50EE12F73886}" type="presParOf" srcId="{4574404F-1B74-3F49-AF5A-1A7CE3626A48}" destId="{0AEE989F-9279-4C4A-B40B-D5406A994EC7}" srcOrd="4" destOrd="0" presId="urn:microsoft.com/office/officeart/2008/layout/LinedList"/>
    <dgm:cxn modelId="{07579161-AA56-3248-AE3D-162D08B8B61A}" type="presParOf" srcId="{4574404F-1B74-3F49-AF5A-1A7CE3626A48}" destId="{D11803A3-B165-0249-A1AC-0DC882BD7012}" srcOrd="5" destOrd="0" presId="urn:microsoft.com/office/officeart/2008/layout/LinedList"/>
    <dgm:cxn modelId="{4D809F71-2C34-E74E-8B04-E5406C6A12CE}" type="presParOf" srcId="{D11803A3-B165-0249-A1AC-0DC882BD7012}" destId="{75207E70-B8BC-7B4B-99A2-39DE69F69C06}" srcOrd="0" destOrd="0" presId="urn:microsoft.com/office/officeart/2008/layout/LinedList"/>
    <dgm:cxn modelId="{624F798E-7C36-D548-803B-77F339CB024D}" type="presParOf" srcId="{D11803A3-B165-0249-A1AC-0DC882BD7012}" destId="{6CBA7A0F-9EE6-F248-AC9C-56BAE7B65256}" srcOrd="1" destOrd="0" presId="urn:microsoft.com/office/officeart/2008/layout/LinedList"/>
    <dgm:cxn modelId="{71BE1161-0515-3046-8194-D0F3751E34E6}" type="presParOf" srcId="{4574404F-1B74-3F49-AF5A-1A7CE3626A48}" destId="{D8AB1362-679F-5646-B298-90944CEDD7E4}" srcOrd="6" destOrd="0" presId="urn:microsoft.com/office/officeart/2008/layout/LinedList"/>
    <dgm:cxn modelId="{520A42F7-9103-9A4C-B713-7255461E42D3}" type="presParOf" srcId="{4574404F-1B74-3F49-AF5A-1A7CE3626A48}" destId="{67F22C48-7F89-D647-8825-C11854505A40}" srcOrd="7" destOrd="0" presId="urn:microsoft.com/office/officeart/2008/layout/LinedList"/>
    <dgm:cxn modelId="{6359ACE1-FDB1-594B-9CED-7E9601F3FD01}" type="presParOf" srcId="{67F22C48-7F89-D647-8825-C11854505A40}" destId="{9FAEB6D1-6647-7441-9B08-26F086E2C0EB}" srcOrd="0" destOrd="0" presId="urn:microsoft.com/office/officeart/2008/layout/LinedList"/>
    <dgm:cxn modelId="{1D286DAA-AFA8-F449-AA8A-96FD99208F58}" type="presParOf" srcId="{67F22C48-7F89-D647-8825-C11854505A40}" destId="{B42C37A3-149E-2D44-AE29-85239C757D2A}" srcOrd="1" destOrd="0" presId="urn:microsoft.com/office/officeart/2008/layout/LinedList"/>
    <dgm:cxn modelId="{560ECFCF-AE27-7346-B81F-82FC62ADF443}" type="presParOf" srcId="{4574404F-1B74-3F49-AF5A-1A7CE3626A48}" destId="{21FBAD42-6388-ED41-8AD3-B2BE472F3680}" srcOrd="8" destOrd="0" presId="urn:microsoft.com/office/officeart/2008/layout/LinedList"/>
    <dgm:cxn modelId="{61D3FC0D-8EFE-164F-8FD0-A4431BD28682}" type="presParOf" srcId="{4574404F-1B74-3F49-AF5A-1A7CE3626A48}" destId="{40EA9557-3F86-5D49-8A1F-379BA5BAE37F}" srcOrd="9" destOrd="0" presId="urn:microsoft.com/office/officeart/2008/layout/LinedList"/>
    <dgm:cxn modelId="{13E13CE2-29AF-994E-BB83-E33AC9FB4AF9}" type="presParOf" srcId="{40EA9557-3F86-5D49-8A1F-379BA5BAE37F}" destId="{5BECBB84-DB48-5C45-BA0C-E0F7CDB9E2D4}" srcOrd="0" destOrd="0" presId="urn:microsoft.com/office/officeart/2008/layout/LinedList"/>
    <dgm:cxn modelId="{4F889D97-A97D-9642-BB6D-16F723094FFF}" type="presParOf" srcId="{40EA9557-3F86-5D49-8A1F-379BA5BAE37F}" destId="{F371D53B-A63A-4B47-923A-46108DF923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DC7C5F-F2CE-449C-BC50-10E26D8269B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0589D8F-D946-47BB-B1E5-B5C4A4D46C1D}">
      <dgm:prSet/>
      <dgm:spPr/>
      <dgm:t>
        <a:bodyPr/>
        <a:lstStyle/>
        <a:p>
          <a:pPr>
            <a:lnSpc>
              <a:spcPct val="100000"/>
            </a:lnSpc>
          </a:pPr>
          <a:r>
            <a:rPr lang="en-US" dirty="0">
              <a:solidFill>
                <a:schemeClr val="bg1"/>
              </a:solidFill>
            </a:rPr>
            <a:t>Develop a narrative description of the lessons learned from the event</a:t>
          </a:r>
        </a:p>
      </dgm:t>
    </dgm:pt>
    <dgm:pt modelId="{7EC31D78-AAEC-4A2F-A173-4576A22E62EE}" type="parTrans" cxnId="{09BC77AA-0005-498B-B041-B751C6641302}">
      <dgm:prSet/>
      <dgm:spPr/>
      <dgm:t>
        <a:bodyPr/>
        <a:lstStyle/>
        <a:p>
          <a:endParaRPr lang="en-US"/>
        </a:p>
      </dgm:t>
    </dgm:pt>
    <dgm:pt modelId="{FE5CCB88-A415-4ACB-A0A5-542E024C1484}" type="sibTrans" cxnId="{09BC77AA-0005-498B-B041-B751C6641302}">
      <dgm:prSet/>
      <dgm:spPr/>
      <dgm:t>
        <a:bodyPr/>
        <a:lstStyle/>
        <a:p>
          <a:endParaRPr lang="en-US"/>
        </a:p>
      </dgm:t>
    </dgm:pt>
    <dgm:pt modelId="{AC8DD3CE-B48E-44B7-BE49-C2F187AA6FD9}">
      <dgm:prSet/>
      <dgm:spPr/>
      <dgm:t>
        <a:bodyPr/>
        <a:lstStyle/>
        <a:p>
          <a:pPr>
            <a:lnSpc>
              <a:spcPct val="100000"/>
            </a:lnSpc>
          </a:pPr>
          <a:r>
            <a:rPr lang="en-US" dirty="0">
              <a:solidFill>
                <a:schemeClr val="bg1"/>
              </a:solidFill>
            </a:rPr>
            <a:t>Focus time and detail describing gaps in planning and needed improvements.  </a:t>
          </a:r>
        </a:p>
      </dgm:t>
    </dgm:pt>
    <dgm:pt modelId="{9641D43E-C2EA-4173-968E-9F6CF96B9F48}" type="parTrans" cxnId="{8BD47218-4D42-410D-9BF8-1B7DB874FD7A}">
      <dgm:prSet/>
      <dgm:spPr/>
      <dgm:t>
        <a:bodyPr/>
        <a:lstStyle/>
        <a:p>
          <a:endParaRPr lang="en-US"/>
        </a:p>
      </dgm:t>
    </dgm:pt>
    <dgm:pt modelId="{A5B21283-B80D-4429-8553-30AD129C95B4}" type="sibTrans" cxnId="{8BD47218-4D42-410D-9BF8-1B7DB874FD7A}">
      <dgm:prSet/>
      <dgm:spPr/>
      <dgm:t>
        <a:bodyPr/>
        <a:lstStyle/>
        <a:p>
          <a:endParaRPr lang="en-US"/>
        </a:p>
      </dgm:t>
    </dgm:pt>
    <dgm:pt modelId="{5D61141B-586C-4CB4-96B4-2B75DBA30014}" type="pres">
      <dgm:prSet presAssocID="{7DDC7C5F-F2CE-449C-BC50-10E26D8269B2}" presName="root" presStyleCnt="0">
        <dgm:presLayoutVars>
          <dgm:dir/>
          <dgm:resizeHandles val="exact"/>
        </dgm:presLayoutVars>
      </dgm:prSet>
      <dgm:spPr/>
      <dgm:t>
        <a:bodyPr/>
        <a:lstStyle/>
        <a:p>
          <a:endParaRPr lang="en-US"/>
        </a:p>
      </dgm:t>
    </dgm:pt>
    <dgm:pt modelId="{C1EF5A68-8202-4AFE-960E-C3670ADD5782}" type="pres">
      <dgm:prSet presAssocID="{90589D8F-D946-47BB-B1E5-B5C4A4D46C1D}" presName="compNode" presStyleCnt="0"/>
      <dgm:spPr/>
    </dgm:pt>
    <dgm:pt modelId="{773B43B0-72EA-4AFC-AB55-B8BDBB1A3C8C}" type="pres">
      <dgm:prSet presAssocID="{90589D8F-D946-47BB-B1E5-B5C4A4D46C1D}" presName="bgRect" presStyleLbl="bgShp" presStyleIdx="0" presStyleCnt="2"/>
      <dgm:spPr/>
    </dgm:pt>
    <dgm:pt modelId="{8D389DC9-8EDF-4A2D-941E-00C6395C70C6}" type="pres">
      <dgm:prSet presAssocID="{90589D8F-D946-47BB-B1E5-B5C4A4D46C1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Head with Gears"/>
        </a:ext>
      </dgm:extLst>
    </dgm:pt>
    <dgm:pt modelId="{F005B106-9A44-469A-AD8E-5ECF2B621F66}" type="pres">
      <dgm:prSet presAssocID="{90589D8F-D946-47BB-B1E5-B5C4A4D46C1D}" presName="spaceRect" presStyleCnt="0"/>
      <dgm:spPr/>
    </dgm:pt>
    <dgm:pt modelId="{7A916C41-C85C-4C03-AF65-3A4C64A637F2}" type="pres">
      <dgm:prSet presAssocID="{90589D8F-D946-47BB-B1E5-B5C4A4D46C1D}" presName="parTx" presStyleLbl="revTx" presStyleIdx="0" presStyleCnt="2">
        <dgm:presLayoutVars>
          <dgm:chMax val="0"/>
          <dgm:chPref val="0"/>
        </dgm:presLayoutVars>
      </dgm:prSet>
      <dgm:spPr/>
      <dgm:t>
        <a:bodyPr/>
        <a:lstStyle/>
        <a:p>
          <a:endParaRPr lang="en-US"/>
        </a:p>
      </dgm:t>
    </dgm:pt>
    <dgm:pt modelId="{AF87BFB9-B55C-427A-8879-64561BA72DB7}" type="pres">
      <dgm:prSet presAssocID="{FE5CCB88-A415-4ACB-A0A5-542E024C1484}" presName="sibTrans" presStyleCnt="0"/>
      <dgm:spPr/>
    </dgm:pt>
    <dgm:pt modelId="{85D9B47E-D1C4-47C4-AA18-4E0ABA71D168}" type="pres">
      <dgm:prSet presAssocID="{AC8DD3CE-B48E-44B7-BE49-C2F187AA6FD9}" presName="compNode" presStyleCnt="0"/>
      <dgm:spPr/>
    </dgm:pt>
    <dgm:pt modelId="{C9649571-F64C-437D-AC39-632E8881814A}" type="pres">
      <dgm:prSet presAssocID="{AC8DD3CE-B48E-44B7-BE49-C2F187AA6FD9}" presName="bgRect" presStyleLbl="bgShp" presStyleIdx="1" presStyleCnt="2"/>
      <dgm:spPr/>
    </dgm:pt>
    <dgm:pt modelId="{4FDC60D9-050C-4467-9908-628D974A9EDD}" type="pres">
      <dgm:prSet presAssocID="{AC8DD3CE-B48E-44B7-BE49-C2F187AA6FD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Stopwatch"/>
        </a:ext>
      </dgm:extLst>
    </dgm:pt>
    <dgm:pt modelId="{13DAEEFC-5078-4E5F-8DBC-EDF57387DF5C}" type="pres">
      <dgm:prSet presAssocID="{AC8DD3CE-B48E-44B7-BE49-C2F187AA6FD9}" presName="spaceRect" presStyleCnt="0"/>
      <dgm:spPr/>
    </dgm:pt>
    <dgm:pt modelId="{E7A2CEB7-2C90-462E-A4B5-0BB767427A4E}" type="pres">
      <dgm:prSet presAssocID="{AC8DD3CE-B48E-44B7-BE49-C2F187AA6FD9}" presName="parTx" presStyleLbl="revTx" presStyleIdx="1" presStyleCnt="2">
        <dgm:presLayoutVars>
          <dgm:chMax val="0"/>
          <dgm:chPref val="0"/>
        </dgm:presLayoutVars>
      </dgm:prSet>
      <dgm:spPr/>
      <dgm:t>
        <a:bodyPr/>
        <a:lstStyle/>
        <a:p>
          <a:endParaRPr lang="en-US"/>
        </a:p>
      </dgm:t>
    </dgm:pt>
  </dgm:ptLst>
  <dgm:cxnLst>
    <dgm:cxn modelId="{B5270B12-168E-42D5-8BF0-C2D30375DCE8}" type="presOf" srcId="{AC8DD3CE-B48E-44B7-BE49-C2F187AA6FD9}" destId="{E7A2CEB7-2C90-462E-A4B5-0BB767427A4E}" srcOrd="0" destOrd="0" presId="urn:microsoft.com/office/officeart/2018/2/layout/IconVerticalSolidList"/>
    <dgm:cxn modelId="{A482228E-3CD3-4FEB-BD76-F601B85BE2BF}" type="presOf" srcId="{7DDC7C5F-F2CE-449C-BC50-10E26D8269B2}" destId="{5D61141B-586C-4CB4-96B4-2B75DBA30014}" srcOrd="0" destOrd="0" presId="urn:microsoft.com/office/officeart/2018/2/layout/IconVerticalSolidList"/>
    <dgm:cxn modelId="{1ECD209E-97C0-41EA-AE15-DD86803037DD}" type="presOf" srcId="{90589D8F-D946-47BB-B1E5-B5C4A4D46C1D}" destId="{7A916C41-C85C-4C03-AF65-3A4C64A637F2}" srcOrd="0" destOrd="0" presId="urn:microsoft.com/office/officeart/2018/2/layout/IconVerticalSolidList"/>
    <dgm:cxn modelId="{09BC77AA-0005-498B-B041-B751C6641302}" srcId="{7DDC7C5F-F2CE-449C-BC50-10E26D8269B2}" destId="{90589D8F-D946-47BB-B1E5-B5C4A4D46C1D}" srcOrd="0" destOrd="0" parTransId="{7EC31D78-AAEC-4A2F-A173-4576A22E62EE}" sibTransId="{FE5CCB88-A415-4ACB-A0A5-542E024C1484}"/>
    <dgm:cxn modelId="{8BD47218-4D42-410D-9BF8-1B7DB874FD7A}" srcId="{7DDC7C5F-F2CE-449C-BC50-10E26D8269B2}" destId="{AC8DD3CE-B48E-44B7-BE49-C2F187AA6FD9}" srcOrd="1" destOrd="0" parTransId="{9641D43E-C2EA-4173-968E-9F6CF96B9F48}" sibTransId="{A5B21283-B80D-4429-8553-30AD129C95B4}"/>
    <dgm:cxn modelId="{8B349504-D450-401A-81DA-F1F5E4E83C21}" type="presParOf" srcId="{5D61141B-586C-4CB4-96B4-2B75DBA30014}" destId="{C1EF5A68-8202-4AFE-960E-C3670ADD5782}" srcOrd="0" destOrd="0" presId="urn:microsoft.com/office/officeart/2018/2/layout/IconVerticalSolidList"/>
    <dgm:cxn modelId="{0BBFDAE8-BDE1-42A2-A79A-1E2830EDB109}" type="presParOf" srcId="{C1EF5A68-8202-4AFE-960E-C3670ADD5782}" destId="{773B43B0-72EA-4AFC-AB55-B8BDBB1A3C8C}" srcOrd="0" destOrd="0" presId="urn:microsoft.com/office/officeart/2018/2/layout/IconVerticalSolidList"/>
    <dgm:cxn modelId="{FEE2BAF3-E902-4992-B806-F3BD72335FCF}" type="presParOf" srcId="{C1EF5A68-8202-4AFE-960E-C3670ADD5782}" destId="{8D389DC9-8EDF-4A2D-941E-00C6395C70C6}" srcOrd="1" destOrd="0" presId="urn:microsoft.com/office/officeart/2018/2/layout/IconVerticalSolidList"/>
    <dgm:cxn modelId="{4BA378C5-B107-4CF4-8129-C025043743A6}" type="presParOf" srcId="{C1EF5A68-8202-4AFE-960E-C3670ADD5782}" destId="{F005B106-9A44-469A-AD8E-5ECF2B621F66}" srcOrd="2" destOrd="0" presId="urn:microsoft.com/office/officeart/2018/2/layout/IconVerticalSolidList"/>
    <dgm:cxn modelId="{7314D5FB-7D03-4BF6-B91D-DF565A54CAF2}" type="presParOf" srcId="{C1EF5A68-8202-4AFE-960E-C3670ADD5782}" destId="{7A916C41-C85C-4C03-AF65-3A4C64A637F2}" srcOrd="3" destOrd="0" presId="urn:microsoft.com/office/officeart/2018/2/layout/IconVerticalSolidList"/>
    <dgm:cxn modelId="{D8CF5E86-1651-4511-9DCB-E9118ADD395A}" type="presParOf" srcId="{5D61141B-586C-4CB4-96B4-2B75DBA30014}" destId="{AF87BFB9-B55C-427A-8879-64561BA72DB7}" srcOrd="1" destOrd="0" presId="urn:microsoft.com/office/officeart/2018/2/layout/IconVerticalSolidList"/>
    <dgm:cxn modelId="{C8C0C0F4-A901-4988-97C3-78B31409A124}" type="presParOf" srcId="{5D61141B-586C-4CB4-96B4-2B75DBA30014}" destId="{85D9B47E-D1C4-47C4-AA18-4E0ABA71D168}" srcOrd="2" destOrd="0" presId="urn:microsoft.com/office/officeart/2018/2/layout/IconVerticalSolidList"/>
    <dgm:cxn modelId="{F40163E3-DF98-4C0D-BA5B-33344845773A}" type="presParOf" srcId="{85D9B47E-D1C4-47C4-AA18-4E0ABA71D168}" destId="{C9649571-F64C-437D-AC39-632E8881814A}" srcOrd="0" destOrd="0" presId="urn:microsoft.com/office/officeart/2018/2/layout/IconVerticalSolidList"/>
    <dgm:cxn modelId="{7A72EA09-8B2C-4D3A-B41E-6DEBA75F0A74}" type="presParOf" srcId="{85D9B47E-D1C4-47C4-AA18-4E0ABA71D168}" destId="{4FDC60D9-050C-4467-9908-628D974A9EDD}" srcOrd="1" destOrd="0" presId="urn:microsoft.com/office/officeart/2018/2/layout/IconVerticalSolidList"/>
    <dgm:cxn modelId="{4B9CA6E2-4675-4B2D-BD8D-B4C7EBEB49D1}" type="presParOf" srcId="{85D9B47E-D1C4-47C4-AA18-4E0ABA71D168}" destId="{13DAEEFC-5078-4E5F-8DBC-EDF57387DF5C}" srcOrd="2" destOrd="0" presId="urn:microsoft.com/office/officeart/2018/2/layout/IconVerticalSolidList"/>
    <dgm:cxn modelId="{2CF6410B-1142-40BC-9883-E777B2AC89E6}" type="presParOf" srcId="{85D9B47E-D1C4-47C4-AA18-4E0ABA71D168}" destId="{E7A2CEB7-2C90-462E-A4B5-0BB767427A4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64B885-6C4E-48A5-AAA0-27A9F4D04020}"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0879A2BA-2CEF-4E11-8D73-7C73720581B8}">
      <dgm:prSet phldrT="[Text]"/>
      <dgm:spPr/>
      <dgm:t>
        <a:bodyPr/>
        <a:lstStyle/>
        <a:p>
          <a:r>
            <a:rPr lang="en-US" dirty="0"/>
            <a:t>Observation</a:t>
          </a:r>
        </a:p>
      </dgm:t>
    </dgm:pt>
    <dgm:pt modelId="{6E0AA011-1612-4F91-A9F8-70D1FE43604E}" type="parTrans" cxnId="{44D1756A-E5B0-4255-BBA5-AB0DFBE818F0}">
      <dgm:prSet/>
      <dgm:spPr/>
      <dgm:t>
        <a:bodyPr/>
        <a:lstStyle/>
        <a:p>
          <a:endParaRPr lang="en-US"/>
        </a:p>
      </dgm:t>
    </dgm:pt>
    <dgm:pt modelId="{9FC120D5-6006-496B-BDD7-48C149098B9F}" type="sibTrans" cxnId="{44D1756A-E5B0-4255-BBA5-AB0DFBE818F0}">
      <dgm:prSet/>
      <dgm:spPr/>
      <dgm:t>
        <a:bodyPr/>
        <a:lstStyle/>
        <a:p>
          <a:endParaRPr lang="en-US"/>
        </a:p>
      </dgm:t>
    </dgm:pt>
    <dgm:pt modelId="{8094A3BB-8DA0-4E4E-84AB-40C753BD59D3}">
      <dgm:prSet phldrT="[Text]"/>
      <dgm:spPr/>
      <dgm:t>
        <a:bodyPr/>
        <a:lstStyle/>
        <a:p>
          <a:r>
            <a:rPr lang="en-US" dirty="0"/>
            <a:t>Data Collection &amp; Analysis</a:t>
          </a:r>
        </a:p>
      </dgm:t>
    </dgm:pt>
    <dgm:pt modelId="{DF1F9EA3-5919-4DD6-9F55-A9F8B6BC629C}" type="parTrans" cxnId="{460EF840-448F-496A-A9A5-A213B8B7FE94}">
      <dgm:prSet/>
      <dgm:spPr/>
      <dgm:t>
        <a:bodyPr/>
        <a:lstStyle/>
        <a:p>
          <a:endParaRPr lang="en-US"/>
        </a:p>
      </dgm:t>
    </dgm:pt>
    <dgm:pt modelId="{427D3D71-7FF6-4366-A629-F151F9520CB8}" type="sibTrans" cxnId="{460EF840-448F-496A-A9A5-A213B8B7FE94}">
      <dgm:prSet/>
      <dgm:spPr/>
      <dgm:t>
        <a:bodyPr/>
        <a:lstStyle/>
        <a:p>
          <a:endParaRPr lang="en-US"/>
        </a:p>
      </dgm:t>
    </dgm:pt>
    <dgm:pt modelId="{BA9F1504-7F6A-4889-A488-8692D4D790B7}">
      <dgm:prSet phldrT="[Text]"/>
      <dgm:spPr/>
      <dgm:t>
        <a:bodyPr/>
        <a:lstStyle/>
        <a:p>
          <a:pPr algn="ctr"/>
          <a:r>
            <a:rPr lang="en-US" dirty="0"/>
            <a:t>Improvement Planning</a:t>
          </a:r>
        </a:p>
      </dgm:t>
    </dgm:pt>
    <dgm:pt modelId="{0539F607-D54B-465B-A7C8-7B90BD769A86}" type="parTrans" cxnId="{AC784502-0FC8-4B41-BBE3-26130B09DD1E}">
      <dgm:prSet/>
      <dgm:spPr/>
      <dgm:t>
        <a:bodyPr/>
        <a:lstStyle/>
        <a:p>
          <a:endParaRPr lang="en-US"/>
        </a:p>
      </dgm:t>
    </dgm:pt>
    <dgm:pt modelId="{0364F60B-F2E2-4402-A048-CB192FC9E926}" type="sibTrans" cxnId="{AC784502-0FC8-4B41-BBE3-26130B09DD1E}">
      <dgm:prSet/>
      <dgm:spPr/>
      <dgm:t>
        <a:bodyPr/>
        <a:lstStyle/>
        <a:p>
          <a:endParaRPr lang="en-US"/>
        </a:p>
      </dgm:t>
    </dgm:pt>
    <dgm:pt modelId="{8BAB5D1B-EABB-419B-84AD-4C87802E735B}" type="pres">
      <dgm:prSet presAssocID="{DC64B885-6C4E-48A5-AAA0-27A9F4D04020}" presName="CompostProcess" presStyleCnt="0">
        <dgm:presLayoutVars>
          <dgm:dir/>
          <dgm:resizeHandles val="exact"/>
        </dgm:presLayoutVars>
      </dgm:prSet>
      <dgm:spPr/>
      <dgm:t>
        <a:bodyPr/>
        <a:lstStyle/>
        <a:p>
          <a:endParaRPr lang="en-US"/>
        </a:p>
      </dgm:t>
    </dgm:pt>
    <dgm:pt modelId="{DAB586F2-5E44-4DF3-B59A-E94839C17A4E}" type="pres">
      <dgm:prSet presAssocID="{DC64B885-6C4E-48A5-AAA0-27A9F4D04020}" presName="arrow" presStyleLbl="bgShp" presStyleIdx="0" presStyleCnt="1"/>
      <dgm:spPr/>
    </dgm:pt>
    <dgm:pt modelId="{746A4BC9-AF99-42CF-AC0C-0D8D51D44D3A}" type="pres">
      <dgm:prSet presAssocID="{DC64B885-6C4E-48A5-AAA0-27A9F4D04020}" presName="linearProcess" presStyleCnt="0"/>
      <dgm:spPr/>
    </dgm:pt>
    <dgm:pt modelId="{F9A046AB-979D-4F8F-8EA8-78C82BDD8237}" type="pres">
      <dgm:prSet presAssocID="{0879A2BA-2CEF-4E11-8D73-7C73720581B8}" presName="textNode" presStyleLbl="node1" presStyleIdx="0" presStyleCnt="3">
        <dgm:presLayoutVars>
          <dgm:bulletEnabled val="1"/>
        </dgm:presLayoutVars>
      </dgm:prSet>
      <dgm:spPr/>
      <dgm:t>
        <a:bodyPr/>
        <a:lstStyle/>
        <a:p>
          <a:endParaRPr lang="en-US"/>
        </a:p>
      </dgm:t>
    </dgm:pt>
    <dgm:pt modelId="{273AB8E5-59EE-4F9D-9D1C-89F9C2FB5C73}" type="pres">
      <dgm:prSet presAssocID="{9FC120D5-6006-496B-BDD7-48C149098B9F}" presName="sibTrans" presStyleCnt="0"/>
      <dgm:spPr/>
    </dgm:pt>
    <dgm:pt modelId="{BE75FC5B-FDD7-44B2-906D-9C2622C7FB45}" type="pres">
      <dgm:prSet presAssocID="{8094A3BB-8DA0-4E4E-84AB-40C753BD59D3}" presName="textNode" presStyleLbl="node1" presStyleIdx="1" presStyleCnt="3">
        <dgm:presLayoutVars>
          <dgm:bulletEnabled val="1"/>
        </dgm:presLayoutVars>
      </dgm:prSet>
      <dgm:spPr/>
      <dgm:t>
        <a:bodyPr/>
        <a:lstStyle/>
        <a:p>
          <a:endParaRPr lang="en-US"/>
        </a:p>
      </dgm:t>
    </dgm:pt>
    <dgm:pt modelId="{9FC81735-14E4-45B4-A58A-65E868157E03}" type="pres">
      <dgm:prSet presAssocID="{427D3D71-7FF6-4366-A629-F151F9520CB8}" presName="sibTrans" presStyleCnt="0"/>
      <dgm:spPr/>
    </dgm:pt>
    <dgm:pt modelId="{0617E50B-B07B-43F7-B670-9F7377FC2D2E}" type="pres">
      <dgm:prSet presAssocID="{BA9F1504-7F6A-4889-A488-8692D4D790B7}" presName="textNode" presStyleLbl="node1" presStyleIdx="2" presStyleCnt="3">
        <dgm:presLayoutVars>
          <dgm:bulletEnabled val="1"/>
        </dgm:presLayoutVars>
      </dgm:prSet>
      <dgm:spPr/>
      <dgm:t>
        <a:bodyPr/>
        <a:lstStyle/>
        <a:p>
          <a:endParaRPr lang="en-US"/>
        </a:p>
      </dgm:t>
    </dgm:pt>
  </dgm:ptLst>
  <dgm:cxnLst>
    <dgm:cxn modelId="{D7C68CD1-1F41-4432-88C3-5586252AD9C2}" type="presOf" srcId="{DC64B885-6C4E-48A5-AAA0-27A9F4D04020}" destId="{8BAB5D1B-EABB-419B-84AD-4C87802E735B}" srcOrd="0" destOrd="0" presId="urn:microsoft.com/office/officeart/2005/8/layout/hProcess9"/>
    <dgm:cxn modelId="{AC784502-0FC8-4B41-BBE3-26130B09DD1E}" srcId="{DC64B885-6C4E-48A5-AAA0-27A9F4D04020}" destId="{BA9F1504-7F6A-4889-A488-8692D4D790B7}" srcOrd="2" destOrd="0" parTransId="{0539F607-D54B-465B-A7C8-7B90BD769A86}" sibTransId="{0364F60B-F2E2-4402-A048-CB192FC9E926}"/>
    <dgm:cxn modelId="{A85F9681-B624-4696-8F4F-2AECB96C3957}" type="presOf" srcId="{BA9F1504-7F6A-4889-A488-8692D4D790B7}" destId="{0617E50B-B07B-43F7-B670-9F7377FC2D2E}" srcOrd="0" destOrd="0" presId="urn:microsoft.com/office/officeart/2005/8/layout/hProcess9"/>
    <dgm:cxn modelId="{FD44ED3D-687D-41E4-802A-E17F590DEE4A}" type="presOf" srcId="{8094A3BB-8DA0-4E4E-84AB-40C753BD59D3}" destId="{BE75FC5B-FDD7-44B2-906D-9C2622C7FB45}" srcOrd="0" destOrd="0" presId="urn:microsoft.com/office/officeart/2005/8/layout/hProcess9"/>
    <dgm:cxn modelId="{28B5EA21-71F0-4638-B646-01A408048A2E}" type="presOf" srcId="{0879A2BA-2CEF-4E11-8D73-7C73720581B8}" destId="{F9A046AB-979D-4F8F-8EA8-78C82BDD8237}" srcOrd="0" destOrd="0" presId="urn:microsoft.com/office/officeart/2005/8/layout/hProcess9"/>
    <dgm:cxn modelId="{44D1756A-E5B0-4255-BBA5-AB0DFBE818F0}" srcId="{DC64B885-6C4E-48A5-AAA0-27A9F4D04020}" destId="{0879A2BA-2CEF-4E11-8D73-7C73720581B8}" srcOrd="0" destOrd="0" parTransId="{6E0AA011-1612-4F91-A9F8-70D1FE43604E}" sibTransId="{9FC120D5-6006-496B-BDD7-48C149098B9F}"/>
    <dgm:cxn modelId="{460EF840-448F-496A-A9A5-A213B8B7FE94}" srcId="{DC64B885-6C4E-48A5-AAA0-27A9F4D04020}" destId="{8094A3BB-8DA0-4E4E-84AB-40C753BD59D3}" srcOrd="1" destOrd="0" parTransId="{DF1F9EA3-5919-4DD6-9F55-A9F8B6BC629C}" sibTransId="{427D3D71-7FF6-4366-A629-F151F9520CB8}"/>
    <dgm:cxn modelId="{DD3CE01D-A46E-445B-8B60-F0D34C21319A}" type="presParOf" srcId="{8BAB5D1B-EABB-419B-84AD-4C87802E735B}" destId="{DAB586F2-5E44-4DF3-B59A-E94839C17A4E}" srcOrd="0" destOrd="0" presId="urn:microsoft.com/office/officeart/2005/8/layout/hProcess9"/>
    <dgm:cxn modelId="{D2D0B573-5CB4-4411-ACD9-914D7508310E}" type="presParOf" srcId="{8BAB5D1B-EABB-419B-84AD-4C87802E735B}" destId="{746A4BC9-AF99-42CF-AC0C-0D8D51D44D3A}" srcOrd="1" destOrd="0" presId="urn:microsoft.com/office/officeart/2005/8/layout/hProcess9"/>
    <dgm:cxn modelId="{CC81AA73-259E-458D-9B02-C670A98E060F}" type="presParOf" srcId="{746A4BC9-AF99-42CF-AC0C-0D8D51D44D3A}" destId="{F9A046AB-979D-4F8F-8EA8-78C82BDD8237}" srcOrd="0" destOrd="0" presId="urn:microsoft.com/office/officeart/2005/8/layout/hProcess9"/>
    <dgm:cxn modelId="{23B8C3BF-B052-4BA6-9564-6B11C97FD7F7}" type="presParOf" srcId="{746A4BC9-AF99-42CF-AC0C-0D8D51D44D3A}" destId="{273AB8E5-59EE-4F9D-9D1C-89F9C2FB5C73}" srcOrd="1" destOrd="0" presId="urn:microsoft.com/office/officeart/2005/8/layout/hProcess9"/>
    <dgm:cxn modelId="{0C82D4CF-A0E0-4B2B-BDAC-7BEBDA82C448}" type="presParOf" srcId="{746A4BC9-AF99-42CF-AC0C-0D8D51D44D3A}" destId="{BE75FC5B-FDD7-44B2-906D-9C2622C7FB45}" srcOrd="2" destOrd="0" presId="urn:microsoft.com/office/officeart/2005/8/layout/hProcess9"/>
    <dgm:cxn modelId="{E355C569-E1EF-4A2B-8424-6E25F4A63705}" type="presParOf" srcId="{746A4BC9-AF99-42CF-AC0C-0D8D51D44D3A}" destId="{9FC81735-14E4-45B4-A58A-65E868157E03}" srcOrd="3" destOrd="0" presId="urn:microsoft.com/office/officeart/2005/8/layout/hProcess9"/>
    <dgm:cxn modelId="{73ECCB7E-3DB0-4F7C-B4DC-D834BE63D0FA}" type="presParOf" srcId="{746A4BC9-AF99-42CF-AC0C-0D8D51D44D3A}" destId="{0617E50B-B07B-43F7-B670-9F7377FC2D2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2536C4-4AD6-40C1-889B-BA3D23C2E46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11821C7-0265-427F-9EAD-E733482A8C0F}">
      <dgm:prSet/>
      <dgm:spPr/>
      <dgm:t>
        <a:bodyPr/>
        <a:lstStyle/>
        <a:p>
          <a:pPr>
            <a:lnSpc>
              <a:spcPct val="100000"/>
            </a:lnSpc>
          </a:pPr>
          <a:r>
            <a:rPr lang="en-US" dirty="0">
              <a:solidFill>
                <a:schemeClr val="bg1"/>
              </a:solidFill>
            </a:rPr>
            <a:t>Focus on issues that are critical to the success of your mission</a:t>
          </a:r>
        </a:p>
      </dgm:t>
    </dgm:pt>
    <dgm:pt modelId="{FF75C31B-EC24-464F-942D-88188B3616F0}" type="parTrans" cxnId="{740C8B26-B789-4E9C-9342-E68F67011EB7}">
      <dgm:prSet/>
      <dgm:spPr/>
      <dgm:t>
        <a:bodyPr/>
        <a:lstStyle/>
        <a:p>
          <a:endParaRPr lang="en-US"/>
        </a:p>
      </dgm:t>
    </dgm:pt>
    <dgm:pt modelId="{438EE68B-EDFB-45D8-B99D-7F5F8E9C3D0C}" type="sibTrans" cxnId="{740C8B26-B789-4E9C-9342-E68F67011EB7}">
      <dgm:prSet/>
      <dgm:spPr/>
      <dgm:t>
        <a:bodyPr/>
        <a:lstStyle/>
        <a:p>
          <a:endParaRPr lang="en-US"/>
        </a:p>
      </dgm:t>
    </dgm:pt>
    <dgm:pt modelId="{8B2DF9DB-E616-40D6-8CB7-8D2C81B17C74}">
      <dgm:prSet/>
      <dgm:spPr/>
      <dgm:t>
        <a:bodyPr/>
        <a:lstStyle/>
        <a:p>
          <a:pPr>
            <a:lnSpc>
              <a:spcPct val="100000"/>
            </a:lnSpc>
          </a:pPr>
          <a:r>
            <a:rPr lang="en-US" dirty="0">
              <a:solidFill>
                <a:schemeClr val="bg1"/>
              </a:solidFill>
            </a:rPr>
            <a:t>Observations help guide corrective action planning by focusing time and resources on issues that have the greatest impact to preparedness</a:t>
          </a:r>
        </a:p>
      </dgm:t>
    </dgm:pt>
    <dgm:pt modelId="{E4117ECB-11AC-4FEC-B597-EB89AB5A9B85}" type="parTrans" cxnId="{EBD9E17A-ABB1-4CE9-B084-7ED079196A7F}">
      <dgm:prSet/>
      <dgm:spPr/>
      <dgm:t>
        <a:bodyPr/>
        <a:lstStyle/>
        <a:p>
          <a:endParaRPr lang="en-US"/>
        </a:p>
      </dgm:t>
    </dgm:pt>
    <dgm:pt modelId="{2258E40E-88F4-424F-83FA-7BCC7098BD52}" type="sibTrans" cxnId="{EBD9E17A-ABB1-4CE9-B084-7ED079196A7F}">
      <dgm:prSet/>
      <dgm:spPr/>
      <dgm:t>
        <a:bodyPr/>
        <a:lstStyle/>
        <a:p>
          <a:endParaRPr lang="en-US"/>
        </a:p>
      </dgm:t>
    </dgm:pt>
    <dgm:pt modelId="{4E559A5A-389B-4738-9BF2-00331A1757A5}">
      <dgm:prSet/>
      <dgm:spPr/>
      <dgm:t>
        <a:bodyPr/>
        <a:lstStyle/>
        <a:p>
          <a:pPr>
            <a:lnSpc>
              <a:spcPct val="100000"/>
            </a:lnSpc>
          </a:pPr>
          <a:r>
            <a:rPr lang="en-US" dirty="0">
              <a:solidFill>
                <a:schemeClr val="bg1"/>
              </a:solidFill>
            </a:rPr>
            <a:t>Include data on consequences and likelihood of recurrences on what would happen if no action was taken</a:t>
          </a:r>
        </a:p>
      </dgm:t>
    </dgm:pt>
    <dgm:pt modelId="{6B7D0384-8575-41D7-805B-C3656BE15E43}" type="parTrans" cxnId="{BCFF6356-45DD-4466-BE4B-670EF6F07396}">
      <dgm:prSet/>
      <dgm:spPr/>
      <dgm:t>
        <a:bodyPr/>
        <a:lstStyle/>
        <a:p>
          <a:endParaRPr lang="en-US"/>
        </a:p>
      </dgm:t>
    </dgm:pt>
    <dgm:pt modelId="{82664391-51D3-49F4-A91E-E908F9C7B92D}" type="sibTrans" cxnId="{BCFF6356-45DD-4466-BE4B-670EF6F07396}">
      <dgm:prSet/>
      <dgm:spPr/>
      <dgm:t>
        <a:bodyPr/>
        <a:lstStyle/>
        <a:p>
          <a:endParaRPr lang="en-US"/>
        </a:p>
      </dgm:t>
    </dgm:pt>
    <dgm:pt modelId="{8E6D89A9-56A2-456C-B053-E6DAD84938C5}" type="pres">
      <dgm:prSet presAssocID="{512536C4-4AD6-40C1-889B-BA3D23C2E467}" presName="root" presStyleCnt="0">
        <dgm:presLayoutVars>
          <dgm:dir/>
          <dgm:resizeHandles val="exact"/>
        </dgm:presLayoutVars>
      </dgm:prSet>
      <dgm:spPr/>
      <dgm:t>
        <a:bodyPr/>
        <a:lstStyle/>
        <a:p>
          <a:endParaRPr lang="en-US"/>
        </a:p>
      </dgm:t>
    </dgm:pt>
    <dgm:pt modelId="{D50EB24F-DA12-4D10-8E1F-8CB678A3EE31}" type="pres">
      <dgm:prSet presAssocID="{811821C7-0265-427F-9EAD-E733482A8C0F}" presName="compNode" presStyleCnt="0"/>
      <dgm:spPr/>
    </dgm:pt>
    <dgm:pt modelId="{FCCEF1DF-DD7F-46A9-B1EF-EF6B61DA2825}" type="pres">
      <dgm:prSet presAssocID="{811821C7-0265-427F-9EAD-E733482A8C0F}" presName="bgRect" presStyleLbl="bgShp" presStyleIdx="0" presStyleCnt="3"/>
      <dgm:spPr/>
    </dgm:pt>
    <dgm:pt modelId="{7F433F32-5227-4FE4-958F-C4F1679ABB97}" type="pres">
      <dgm:prSet presAssocID="{811821C7-0265-427F-9EAD-E733482A8C0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Bullseye"/>
        </a:ext>
      </dgm:extLst>
    </dgm:pt>
    <dgm:pt modelId="{21A417F4-EB29-43D4-B984-929E79171458}" type="pres">
      <dgm:prSet presAssocID="{811821C7-0265-427F-9EAD-E733482A8C0F}" presName="spaceRect" presStyleCnt="0"/>
      <dgm:spPr/>
    </dgm:pt>
    <dgm:pt modelId="{28304BC7-516F-44A3-9A91-8D6441B9F66A}" type="pres">
      <dgm:prSet presAssocID="{811821C7-0265-427F-9EAD-E733482A8C0F}" presName="parTx" presStyleLbl="revTx" presStyleIdx="0" presStyleCnt="3">
        <dgm:presLayoutVars>
          <dgm:chMax val="0"/>
          <dgm:chPref val="0"/>
        </dgm:presLayoutVars>
      </dgm:prSet>
      <dgm:spPr/>
      <dgm:t>
        <a:bodyPr/>
        <a:lstStyle/>
        <a:p>
          <a:endParaRPr lang="en-US"/>
        </a:p>
      </dgm:t>
    </dgm:pt>
    <dgm:pt modelId="{95AA8462-9D73-4639-B55F-0734A5CCE123}" type="pres">
      <dgm:prSet presAssocID="{438EE68B-EDFB-45D8-B99D-7F5F8E9C3D0C}" presName="sibTrans" presStyleCnt="0"/>
      <dgm:spPr/>
    </dgm:pt>
    <dgm:pt modelId="{FEBF156F-CB04-4C03-816C-A13B870753DC}" type="pres">
      <dgm:prSet presAssocID="{8B2DF9DB-E616-40D6-8CB7-8D2C81B17C74}" presName="compNode" presStyleCnt="0"/>
      <dgm:spPr/>
    </dgm:pt>
    <dgm:pt modelId="{638027BC-2FDA-4608-9347-508B0D675496}" type="pres">
      <dgm:prSet presAssocID="{8B2DF9DB-E616-40D6-8CB7-8D2C81B17C74}" presName="bgRect" presStyleLbl="bgShp" presStyleIdx="1" presStyleCnt="3"/>
      <dgm:spPr/>
    </dgm:pt>
    <dgm:pt modelId="{7F11DC2A-1D98-4184-A9E4-B2CE03807E4A}" type="pres">
      <dgm:prSet presAssocID="{8B2DF9DB-E616-40D6-8CB7-8D2C81B17C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Presentation with Checklist"/>
        </a:ext>
      </dgm:extLst>
    </dgm:pt>
    <dgm:pt modelId="{45F996DA-7A7C-46AD-B97E-FCF11271F502}" type="pres">
      <dgm:prSet presAssocID="{8B2DF9DB-E616-40D6-8CB7-8D2C81B17C74}" presName="spaceRect" presStyleCnt="0"/>
      <dgm:spPr/>
    </dgm:pt>
    <dgm:pt modelId="{449C7E98-48C6-4407-9568-EDD96294D32E}" type="pres">
      <dgm:prSet presAssocID="{8B2DF9DB-E616-40D6-8CB7-8D2C81B17C74}" presName="parTx" presStyleLbl="revTx" presStyleIdx="1" presStyleCnt="3">
        <dgm:presLayoutVars>
          <dgm:chMax val="0"/>
          <dgm:chPref val="0"/>
        </dgm:presLayoutVars>
      </dgm:prSet>
      <dgm:spPr/>
      <dgm:t>
        <a:bodyPr/>
        <a:lstStyle/>
        <a:p>
          <a:endParaRPr lang="en-US"/>
        </a:p>
      </dgm:t>
    </dgm:pt>
    <dgm:pt modelId="{8C4F3443-B911-4A5C-9F05-851A6B1D2D48}" type="pres">
      <dgm:prSet presAssocID="{2258E40E-88F4-424F-83FA-7BCC7098BD52}" presName="sibTrans" presStyleCnt="0"/>
      <dgm:spPr/>
    </dgm:pt>
    <dgm:pt modelId="{278944A4-4CC7-4F09-82EF-4DE527CCF23E}" type="pres">
      <dgm:prSet presAssocID="{4E559A5A-389B-4738-9BF2-00331A1757A5}" presName="compNode" presStyleCnt="0"/>
      <dgm:spPr/>
    </dgm:pt>
    <dgm:pt modelId="{27E588A6-9C07-4E1E-9429-CDF3BAC51C6D}" type="pres">
      <dgm:prSet presAssocID="{4E559A5A-389B-4738-9BF2-00331A1757A5}" presName="bgRect" presStyleLbl="bgShp" presStyleIdx="2" presStyleCnt="3"/>
      <dgm:spPr/>
    </dgm:pt>
    <dgm:pt modelId="{524A29B5-B5A6-417A-90CD-9D4854CA9B2B}" type="pres">
      <dgm:prSet presAssocID="{4E559A5A-389B-4738-9BF2-00331A1757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Warning"/>
        </a:ext>
      </dgm:extLst>
    </dgm:pt>
    <dgm:pt modelId="{F43F10C9-2DD2-4103-8CFF-71C1D11645EC}" type="pres">
      <dgm:prSet presAssocID="{4E559A5A-389B-4738-9BF2-00331A1757A5}" presName="spaceRect" presStyleCnt="0"/>
      <dgm:spPr/>
    </dgm:pt>
    <dgm:pt modelId="{1EC3FC1B-4496-4CCF-915E-B6BD0A4C5957}" type="pres">
      <dgm:prSet presAssocID="{4E559A5A-389B-4738-9BF2-00331A1757A5}" presName="parTx" presStyleLbl="revTx" presStyleIdx="2" presStyleCnt="3">
        <dgm:presLayoutVars>
          <dgm:chMax val="0"/>
          <dgm:chPref val="0"/>
        </dgm:presLayoutVars>
      </dgm:prSet>
      <dgm:spPr/>
      <dgm:t>
        <a:bodyPr/>
        <a:lstStyle/>
        <a:p>
          <a:endParaRPr lang="en-US"/>
        </a:p>
      </dgm:t>
    </dgm:pt>
  </dgm:ptLst>
  <dgm:cxnLst>
    <dgm:cxn modelId="{BA6E1C05-E65C-4D2D-BB12-B278A1C4D009}" type="presOf" srcId="{512536C4-4AD6-40C1-889B-BA3D23C2E467}" destId="{8E6D89A9-56A2-456C-B053-E6DAD84938C5}" srcOrd="0" destOrd="0" presId="urn:microsoft.com/office/officeart/2018/2/layout/IconVerticalSolidList"/>
    <dgm:cxn modelId="{002E0B8E-6E61-430A-9F51-13B787D26A97}" type="presOf" srcId="{811821C7-0265-427F-9EAD-E733482A8C0F}" destId="{28304BC7-516F-44A3-9A91-8D6441B9F66A}" srcOrd="0" destOrd="0" presId="urn:microsoft.com/office/officeart/2018/2/layout/IconVerticalSolidList"/>
    <dgm:cxn modelId="{3EB3D5BA-98EC-452D-84EE-AF739B7248FA}" type="presOf" srcId="{4E559A5A-389B-4738-9BF2-00331A1757A5}" destId="{1EC3FC1B-4496-4CCF-915E-B6BD0A4C5957}" srcOrd="0" destOrd="0" presId="urn:microsoft.com/office/officeart/2018/2/layout/IconVerticalSolidList"/>
    <dgm:cxn modelId="{4FF61585-88A9-48D5-9A5D-F68C2EC339C0}" type="presOf" srcId="{8B2DF9DB-E616-40D6-8CB7-8D2C81B17C74}" destId="{449C7E98-48C6-4407-9568-EDD96294D32E}" srcOrd="0" destOrd="0" presId="urn:microsoft.com/office/officeart/2018/2/layout/IconVerticalSolidList"/>
    <dgm:cxn modelId="{EBD9E17A-ABB1-4CE9-B084-7ED079196A7F}" srcId="{512536C4-4AD6-40C1-889B-BA3D23C2E467}" destId="{8B2DF9DB-E616-40D6-8CB7-8D2C81B17C74}" srcOrd="1" destOrd="0" parTransId="{E4117ECB-11AC-4FEC-B597-EB89AB5A9B85}" sibTransId="{2258E40E-88F4-424F-83FA-7BCC7098BD52}"/>
    <dgm:cxn modelId="{BCFF6356-45DD-4466-BE4B-670EF6F07396}" srcId="{512536C4-4AD6-40C1-889B-BA3D23C2E467}" destId="{4E559A5A-389B-4738-9BF2-00331A1757A5}" srcOrd="2" destOrd="0" parTransId="{6B7D0384-8575-41D7-805B-C3656BE15E43}" sibTransId="{82664391-51D3-49F4-A91E-E908F9C7B92D}"/>
    <dgm:cxn modelId="{740C8B26-B789-4E9C-9342-E68F67011EB7}" srcId="{512536C4-4AD6-40C1-889B-BA3D23C2E467}" destId="{811821C7-0265-427F-9EAD-E733482A8C0F}" srcOrd="0" destOrd="0" parTransId="{FF75C31B-EC24-464F-942D-88188B3616F0}" sibTransId="{438EE68B-EDFB-45D8-B99D-7F5F8E9C3D0C}"/>
    <dgm:cxn modelId="{19CF66AC-0AFF-497F-956A-23AC024BE736}" type="presParOf" srcId="{8E6D89A9-56A2-456C-B053-E6DAD84938C5}" destId="{D50EB24F-DA12-4D10-8E1F-8CB678A3EE31}" srcOrd="0" destOrd="0" presId="urn:microsoft.com/office/officeart/2018/2/layout/IconVerticalSolidList"/>
    <dgm:cxn modelId="{13F76023-E2E0-4C02-91ED-A2F79A7DE89C}" type="presParOf" srcId="{D50EB24F-DA12-4D10-8E1F-8CB678A3EE31}" destId="{FCCEF1DF-DD7F-46A9-B1EF-EF6B61DA2825}" srcOrd="0" destOrd="0" presId="urn:microsoft.com/office/officeart/2018/2/layout/IconVerticalSolidList"/>
    <dgm:cxn modelId="{82435638-3190-4506-9EA7-3417CCA54DAF}" type="presParOf" srcId="{D50EB24F-DA12-4D10-8E1F-8CB678A3EE31}" destId="{7F433F32-5227-4FE4-958F-C4F1679ABB97}" srcOrd="1" destOrd="0" presId="urn:microsoft.com/office/officeart/2018/2/layout/IconVerticalSolidList"/>
    <dgm:cxn modelId="{1025CE3B-7552-4A32-92B0-EAA0887C3F08}" type="presParOf" srcId="{D50EB24F-DA12-4D10-8E1F-8CB678A3EE31}" destId="{21A417F4-EB29-43D4-B984-929E79171458}" srcOrd="2" destOrd="0" presId="urn:microsoft.com/office/officeart/2018/2/layout/IconVerticalSolidList"/>
    <dgm:cxn modelId="{DA80FE60-DC5D-434B-A1B2-5EC2E6B29028}" type="presParOf" srcId="{D50EB24F-DA12-4D10-8E1F-8CB678A3EE31}" destId="{28304BC7-516F-44A3-9A91-8D6441B9F66A}" srcOrd="3" destOrd="0" presId="urn:microsoft.com/office/officeart/2018/2/layout/IconVerticalSolidList"/>
    <dgm:cxn modelId="{BA340850-9295-4CE0-9C4D-FD9796376B04}" type="presParOf" srcId="{8E6D89A9-56A2-456C-B053-E6DAD84938C5}" destId="{95AA8462-9D73-4639-B55F-0734A5CCE123}" srcOrd="1" destOrd="0" presId="urn:microsoft.com/office/officeart/2018/2/layout/IconVerticalSolidList"/>
    <dgm:cxn modelId="{B9751E78-9E75-4AF9-9AE3-94DC678DD6B2}" type="presParOf" srcId="{8E6D89A9-56A2-456C-B053-E6DAD84938C5}" destId="{FEBF156F-CB04-4C03-816C-A13B870753DC}" srcOrd="2" destOrd="0" presId="urn:microsoft.com/office/officeart/2018/2/layout/IconVerticalSolidList"/>
    <dgm:cxn modelId="{075F2E36-2FC2-4D7D-B1D5-C98900B5DFB8}" type="presParOf" srcId="{FEBF156F-CB04-4C03-816C-A13B870753DC}" destId="{638027BC-2FDA-4608-9347-508B0D675496}" srcOrd="0" destOrd="0" presId="urn:microsoft.com/office/officeart/2018/2/layout/IconVerticalSolidList"/>
    <dgm:cxn modelId="{AFF7EDDF-F20D-40E3-9992-BFC5FFFDF151}" type="presParOf" srcId="{FEBF156F-CB04-4C03-816C-A13B870753DC}" destId="{7F11DC2A-1D98-4184-A9E4-B2CE03807E4A}" srcOrd="1" destOrd="0" presId="urn:microsoft.com/office/officeart/2018/2/layout/IconVerticalSolidList"/>
    <dgm:cxn modelId="{3CC81BB6-FBD1-41DF-AD06-BF5ABE0BD7EB}" type="presParOf" srcId="{FEBF156F-CB04-4C03-816C-A13B870753DC}" destId="{45F996DA-7A7C-46AD-B97E-FCF11271F502}" srcOrd="2" destOrd="0" presId="urn:microsoft.com/office/officeart/2018/2/layout/IconVerticalSolidList"/>
    <dgm:cxn modelId="{C5655812-ED2A-449A-B19F-2A59A2422D34}" type="presParOf" srcId="{FEBF156F-CB04-4C03-816C-A13B870753DC}" destId="{449C7E98-48C6-4407-9568-EDD96294D32E}" srcOrd="3" destOrd="0" presId="urn:microsoft.com/office/officeart/2018/2/layout/IconVerticalSolidList"/>
    <dgm:cxn modelId="{50631CAA-0D2B-4E69-BC3B-EE0D84060C9D}" type="presParOf" srcId="{8E6D89A9-56A2-456C-B053-E6DAD84938C5}" destId="{8C4F3443-B911-4A5C-9F05-851A6B1D2D48}" srcOrd="3" destOrd="0" presId="urn:microsoft.com/office/officeart/2018/2/layout/IconVerticalSolidList"/>
    <dgm:cxn modelId="{C3263A4A-E7F1-46B8-9D10-D612DB527130}" type="presParOf" srcId="{8E6D89A9-56A2-456C-B053-E6DAD84938C5}" destId="{278944A4-4CC7-4F09-82EF-4DE527CCF23E}" srcOrd="4" destOrd="0" presId="urn:microsoft.com/office/officeart/2018/2/layout/IconVerticalSolidList"/>
    <dgm:cxn modelId="{6BE374DE-0556-41C9-BF70-44F9A2D90DB6}" type="presParOf" srcId="{278944A4-4CC7-4F09-82EF-4DE527CCF23E}" destId="{27E588A6-9C07-4E1E-9429-CDF3BAC51C6D}" srcOrd="0" destOrd="0" presId="urn:microsoft.com/office/officeart/2018/2/layout/IconVerticalSolidList"/>
    <dgm:cxn modelId="{8C7FFA04-7A8C-4051-A78E-AE15AEC89C4F}" type="presParOf" srcId="{278944A4-4CC7-4F09-82EF-4DE527CCF23E}" destId="{524A29B5-B5A6-417A-90CD-9D4854CA9B2B}" srcOrd="1" destOrd="0" presId="urn:microsoft.com/office/officeart/2018/2/layout/IconVerticalSolidList"/>
    <dgm:cxn modelId="{2FB0BB36-8F9D-4D14-BBA6-0A452B930882}" type="presParOf" srcId="{278944A4-4CC7-4F09-82EF-4DE527CCF23E}" destId="{F43F10C9-2DD2-4103-8CFF-71C1D11645EC}" srcOrd="2" destOrd="0" presId="urn:microsoft.com/office/officeart/2018/2/layout/IconVerticalSolidList"/>
    <dgm:cxn modelId="{BB724678-3A29-45EF-9FEF-E4C3749D2C4D}" type="presParOf" srcId="{278944A4-4CC7-4F09-82EF-4DE527CCF23E}" destId="{1EC3FC1B-4496-4CCF-915E-B6BD0A4C595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08A8AB-4368-4798-90B4-00AB161E6706}"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9A000465-69E2-49E2-B27C-C3AA2798D107}">
      <dgm:prSet/>
      <dgm:spPr/>
      <dgm:t>
        <a:bodyPr/>
        <a:lstStyle/>
        <a:p>
          <a:r>
            <a:rPr lang="en-US" dirty="0"/>
            <a:t>Focuses on identifying the most basic casual factor for why something did or did not occur during the event.   </a:t>
          </a:r>
        </a:p>
      </dgm:t>
    </dgm:pt>
    <dgm:pt modelId="{514819F4-14AA-47A0-A9BA-62DB9B6D1EBF}" type="parTrans" cxnId="{F48769CE-0F22-42D6-A120-37104D62948B}">
      <dgm:prSet/>
      <dgm:spPr/>
      <dgm:t>
        <a:bodyPr/>
        <a:lstStyle/>
        <a:p>
          <a:endParaRPr lang="en-US"/>
        </a:p>
      </dgm:t>
    </dgm:pt>
    <dgm:pt modelId="{16ACCFB1-547C-4463-811A-A3E6234D5D37}" type="sibTrans" cxnId="{F48769CE-0F22-42D6-A120-37104D62948B}">
      <dgm:prSet/>
      <dgm:spPr/>
      <dgm:t>
        <a:bodyPr/>
        <a:lstStyle/>
        <a:p>
          <a:endParaRPr lang="en-US"/>
        </a:p>
      </dgm:t>
    </dgm:pt>
    <dgm:pt modelId="{E6C35270-0C44-4CF3-96A5-72BE38C78691}">
      <dgm:prSet/>
      <dgm:spPr/>
      <dgm:t>
        <a:bodyPr/>
        <a:lstStyle/>
        <a:p>
          <a:r>
            <a:rPr lang="en-US"/>
            <a:t>Performing the Root Cause Analysis allows for determination of the cause of an issue and allows for the direction of improvement of a specified issue.  </a:t>
          </a:r>
        </a:p>
      </dgm:t>
    </dgm:pt>
    <dgm:pt modelId="{783ADC17-F411-410B-8D32-40679D8DC426}" type="parTrans" cxnId="{AFD144FF-04AE-4A8A-83A1-47B1E8D17F45}">
      <dgm:prSet/>
      <dgm:spPr/>
      <dgm:t>
        <a:bodyPr/>
        <a:lstStyle/>
        <a:p>
          <a:endParaRPr lang="en-US"/>
        </a:p>
      </dgm:t>
    </dgm:pt>
    <dgm:pt modelId="{717EB507-BC56-426E-A7DF-92A16AF771B3}" type="sibTrans" cxnId="{AFD144FF-04AE-4A8A-83A1-47B1E8D17F45}">
      <dgm:prSet/>
      <dgm:spPr/>
      <dgm:t>
        <a:bodyPr/>
        <a:lstStyle/>
        <a:p>
          <a:endParaRPr lang="en-US"/>
        </a:p>
      </dgm:t>
    </dgm:pt>
    <dgm:pt modelId="{5AA977CF-1936-E643-B26C-DD3A8E36824E}" type="pres">
      <dgm:prSet presAssocID="{CC08A8AB-4368-4798-90B4-00AB161E6706}" presName="linear" presStyleCnt="0">
        <dgm:presLayoutVars>
          <dgm:animLvl val="lvl"/>
          <dgm:resizeHandles val="exact"/>
        </dgm:presLayoutVars>
      </dgm:prSet>
      <dgm:spPr/>
      <dgm:t>
        <a:bodyPr/>
        <a:lstStyle/>
        <a:p>
          <a:endParaRPr lang="en-US"/>
        </a:p>
      </dgm:t>
    </dgm:pt>
    <dgm:pt modelId="{2A57E31C-F2AE-E646-8AE4-795A3EF27BB2}" type="pres">
      <dgm:prSet presAssocID="{9A000465-69E2-49E2-B27C-C3AA2798D107}" presName="parentText" presStyleLbl="node1" presStyleIdx="0" presStyleCnt="2">
        <dgm:presLayoutVars>
          <dgm:chMax val="0"/>
          <dgm:bulletEnabled val="1"/>
        </dgm:presLayoutVars>
      </dgm:prSet>
      <dgm:spPr/>
      <dgm:t>
        <a:bodyPr/>
        <a:lstStyle/>
        <a:p>
          <a:endParaRPr lang="en-US"/>
        </a:p>
      </dgm:t>
    </dgm:pt>
    <dgm:pt modelId="{66AAD0B5-9C68-BC49-8A84-3FCCC3E35ADE}" type="pres">
      <dgm:prSet presAssocID="{16ACCFB1-547C-4463-811A-A3E6234D5D37}" presName="spacer" presStyleCnt="0"/>
      <dgm:spPr/>
    </dgm:pt>
    <dgm:pt modelId="{BED35F54-F6B8-C647-9D7F-B5C5374AC150}" type="pres">
      <dgm:prSet presAssocID="{E6C35270-0C44-4CF3-96A5-72BE38C78691}" presName="parentText" presStyleLbl="node1" presStyleIdx="1" presStyleCnt="2">
        <dgm:presLayoutVars>
          <dgm:chMax val="0"/>
          <dgm:bulletEnabled val="1"/>
        </dgm:presLayoutVars>
      </dgm:prSet>
      <dgm:spPr/>
      <dgm:t>
        <a:bodyPr/>
        <a:lstStyle/>
        <a:p>
          <a:endParaRPr lang="en-US"/>
        </a:p>
      </dgm:t>
    </dgm:pt>
  </dgm:ptLst>
  <dgm:cxnLst>
    <dgm:cxn modelId="{6CCC745B-0516-4542-A23E-6FFFE255AFE4}" type="presOf" srcId="{E6C35270-0C44-4CF3-96A5-72BE38C78691}" destId="{BED35F54-F6B8-C647-9D7F-B5C5374AC150}" srcOrd="0" destOrd="0" presId="urn:microsoft.com/office/officeart/2005/8/layout/vList2"/>
    <dgm:cxn modelId="{AFD144FF-04AE-4A8A-83A1-47B1E8D17F45}" srcId="{CC08A8AB-4368-4798-90B4-00AB161E6706}" destId="{E6C35270-0C44-4CF3-96A5-72BE38C78691}" srcOrd="1" destOrd="0" parTransId="{783ADC17-F411-410B-8D32-40679D8DC426}" sibTransId="{717EB507-BC56-426E-A7DF-92A16AF771B3}"/>
    <dgm:cxn modelId="{E7C16C88-8494-714F-9A75-F96416531C76}" type="presOf" srcId="{9A000465-69E2-49E2-B27C-C3AA2798D107}" destId="{2A57E31C-F2AE-E646-8AE4-795A3EF27BB2}" srcOrd="0" destOrd="0" presId="urn:microsoft.com/office/officeart/2005/8/layout/vList2"/>
    <dgm:cxn modelId="{68A25193-A61E-7A42-A26A-587D931256EE}" type="presOf" srcId="{CC08A8AB-4368-4798-90B4-00AB161E6706}" destId="{5AA977CF-1936-E643-B26C-DD3A8E36824E}" srcOrd="0" destOrd="0" presId="urn:microsoft.com/office/officeart/2005/8/layout/vList2"/>
    <dgm:cxn modelId="{F48769CE-0F22-42D6-A120-37104D62948B}" srcId="{CC08A8AB-4368-4798-90B4-00AB161E6706}" destId="{9A000465-69E2-49E2-B27C-C3AA2798D107}" srcOrd="0" destOrd="0" parTransId="{514819F4-14AA-47A0-A9BA-62DB9B6D1EBF}" sibTransId="{16ACCFB1-547C-4463-811A-A3E6234D5D37}"/>
    <dgm:cxn modelId="{EF3C1F23-8466-0547-88D7-0D628C9338F5}" type="presParOf" srcId="{5AA977CF-1936-E643-B26C-DD3A8E36824E}" destId="{2A57E31C-F2AE-E646-8AE4-795A3EF27BB2}" srcOrd="0" destOrd="0" presId="urn:microsoft.com/office/officeart/2005/8/layout/vList2"/>
    <dgm:cxn modelId="{D098263F-1122-1540-83AA-80B6636C74CE}" type="presParOf" srcId="{5AA977CF-1936-E643-B26C-DD3A8E36824E}" destId="{66AAD0B5-9C68-BC49-8A84-3FCCC3E35ADE}" srcOrd="1" destOrd="0" presId="urn:microsoft.com/office/officeart/2005/8/layout/vList2"/>
    <dgm:cxn modelId="{3FDE886C-32EA-9A46-81BA-A5C4991F71DE}" type="presParOf" srcId="{5AA977CF-1936-E643-B26C-DD3A8E36824E}" destId="{BED35F54-F6B8-C647-9D7F-B5C5374AC15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7AAB3C-8A81-4586-9A0C-06CAB7ED65E1}" type="doc">
      <dgm:prSet loTypeId="urn:microsoft.com/office/officeart/2005/8/layout/vList5" loCatId="list" qsTypeId="urn:microsoft.com/office/officeart/2005/8/quickstyle/simple4" qsCatId="simple" csTypeId="urn:microsoft.com/office/officeart/2005/8/colors/colorful1" csCatId="colorful"/>
      <dgm:spPr/>
      <dgm:t>
        <a:bodyPr/>
        <a:lstStyle/>
        <a:p>
          <a:endParaRPr lang="en-US"/>
        </a:p>
      </dgm:t>
    </dgm:pt>
    <dgm:pt modelId="{33A6B839-1E6B-4963-A9D5-CB702E0C9A96}">
      <dgm:prSet/>
      <dgm:spPr/>
      <dgm:t>
        <a:bodyPr/>
        <a:lstStyle/>
        <a:p>
          <a:r>
            <a:rPr lang="en-US"/>
            <a:t>Improvement Planning is the process the areas for improvement are turned into concrete, measurable Corrective Actions.  </a:t>
          </a:r>
        </a:p>
      </dgm:t>
    </dgm:pt>
    <dgm:pt modelId="{6D1341BF-EBDE-47E5-9E9F-4F5987C5AF1B}" type="parTrans" cxnId="{9DA3E25D-84ED-4143-B460-DC2AE707007E}">
      <dgm:prSet/>
      <dgm:spPr/>
      <dgm:t>
        <a:bodyPr/>
        <a:lstStyle/>
        <a:p>
          <a:endParaRPr lang="en-US"/>
        </a:p>
      </dgm:t>
    </dgm:pt>
    <dgm:pt modelId="{B943051F-CCD5-46AA-8EBC-F17FF802D34E}" type="sibTrans" cxnId="{9DA3E25D-84ED-4143-B460-DC2AE707007E}">
      <dgm:prSet/>
      <dgm:spPr/>
      <dgm:t>
        <a:bodyPr/>
        <a:lstStyle/>
        <a:p>
          <a:endParaRPr lang="en-US"/>
        </a:p>
      </dgm:t>
    </dgm:pt>
    <dgm:pt modelId="{059E540F-9BBE-4275-ADA0-C6D77D35D1D1}">
      <dgm:prSet/>
      <dgm:spPr/>
      <dgm:t>
        <a:bodyPr/>
        <a:lstStyle/>
        <a:p>
          <a:r>
            <a:rPr lang="en-US"/>
            <a:t>Improvement Planning serves as an important tool throughout the preparedness cycle by:</a:t>
          </a:r>
        </a:p>
      </dgm:t>
    </dgm:pt>
    <dgm:pt modelId="{36231834-F14F-452E-BECB-E2C098223E7F}" type="parTrans" cxnId="{4C29C788-83AB-4411-A682-6CBDBB38A263}">
      <dgm:prSet/>
      <dgm:spPr/>
      <dgm:t>
        <a:bodyPr/>
        <a:lstStyle/>
        <a:p>
          <a:endParaRPr lang="en-US"/>
        </a:p>
      </dgm:t>
    </dgm:pt>
    <dgm:pt modelId="{8EDD9A52-1721-4BE2-A531-5A8530F0E325}" type="sibTrans" cxnId="{4C29C788-83AB-4411-A682-6CBDBB38A263}">
      <dgm:prSet/>
      <dgm:spPr/>
      <dgm:t>
        <a:bodyPr/>
        <a:lstStyle/>
        <a:p>
          <a:endParaRPr lang="en-US"/>
        </a:p>
      </dgm:t>
    </dgm:pt>
    <dgm:pt modelId="{1489CF7A-0D24-4216-AD07-2C447C94FBE0}">
      <dgm:prSet/>
      <dgm:spPr/>
      <dgm:t>
        <a:bodyPr/>
        <a:lstStyle/>
        <a:p>
          <a:r>
            <a:rPr lang="en-US"/>
            <a:t>Prioritizing corrective actions</a:t>
          </a:r>
        </a:p>
      </dgm:t>
    </dgm:pt>
    <dgm:pt modelId="{191B01A3-0A50-4022-871D-A27E3FEE6BCD}" type="parTrans" cxnId="{5057F5D4-C617-48EA-B932-C2B01AAFBF56}">
      <dgm:prSet/>
      <dgm:spPr/>
      <dgm:t>
        <a:bodyPr/>
        <a:lstStyle/>
        <a:p>
          <a:endParaRPr lang="en-US"/>
        </a:p>
      </dgm:t>
    </dgm:pt>
    <dgm:pt modelId="{1CE4A265-6D28-44F8-8A58-8928CF218EC9}" type="sibTrans" cxnId="{5057F5D4-C617-48EA-B932-C2B01AAFBF56}">
      <dgm:prSet/>
      <dgm:spPr/>
      <dgm:t>
        <a:bodyPr/>
        <a:lstStyle/>
        <a:p>
          <a:endParaRPr lang="en-US"/>
        </a:p>
      </dgm:t>
    </dgm:pt>
    <dgm:pt modelId="{45BF209B-502C-4CAF-9FBB-BFCEB41425AA}">
      <dgm:prSet/>
      <dgm:spPr/>
      <dgm:t>
        <a:bodyPr/>
        <a:lstStyle/>
        <a:p>
          <a:r>
            <a:rPr lang="en-US"/>
            <a:t>Providing valuable input into strategy  development and program priorities</a:t>
          </a:r>
        </a:p>
      </dgm:t>
    </dgm:pt>
    <dgm:pt modelId="{155D4EA0-C4DC-44EC-AC74-8E24937823B3}" type="parTrans" cxnId="{07C3710F-9BE8-4F1C-81A6-AD66598B56E8}">
      <dgm:prSet/>
      <dgm:spPr/>
      <dgm:t>
        <a:bodyPr/>
        <a:lstStyle/>
        <a:p>
          <a:endParaRPr lang="en-US"/>
        </a:p>
      </dgm:t>
    </dgm:pt>
    <dgm:pt modelId="{E62B1F17-7DE3-4311-B673-B8DC138E658F}" type="sibTrans" cxnId="{07C3710F-9BE8-4F1C-81A6-AD66598B56E8}">
      <dgm:prSet/>
      <dgm:spPr/>
      <dgm:t>
        <a:bodyPr/>
        <a:lstStyle/>
        <a:p>
          <a:endParaRPr lang="en-US"/>
        </a:p>
      </dgm:t>
    </dgm:pt>
    <dgm:pt modelId="{51EFC24D-E793-495C-9710-C52A0A44B1F0}">
      <dgm:prSet/>
      <dgm:spPr/>
      <dgm:t>
        <a:bodyPr/>
        <a:lstStyle/>
        <a:p>
          <a:r>
            <a:rPr lang="en-US"/>
            <a:t>Initiating a review of/or new development of policies/procedures</a:t>
          </a:r>
        </a:p>
      </dgm:t>
    </dgm:pt>
    <dgm:pt modelId="{7BDE71B2-CD3A-4D40-81E5-F5BA85E4C09A}" type="parTrans" cxnId="{7FE1808B-FCD0-4597-A807-3E4809C4BB75}">
      <dgm:prSet/>
      <dgm:spPr/>
      <dgm:t>
        <a:bodyPr/>
        <a:lstStyle/>
        <a:p>
          <a:endParaRPr lang="en-US"/>
        </a:p>
      </dgm:t>
    </dgm:pt>
    <dgm:pt modelId="{EDA47AD5-4919-4C80-9612-38D26485B624}" type="sibTrans" cxnId="{7FE1808B-FCD0-4597-A807-3E4809C4BB75}">
      <dgm:prSet/>
      <dgm:spPr/>
      <dgm:t>
        <a:bodyPr/>
        <a:lstStyle/>
        <a:p>
          <a:endParaRPr lang="en-US"/>
        </a:p>
      </dgm:t>
    </dgm:pt>
    <dgm:pt modelId="{3FF64F4D-3500-4EB3-9DD9-57B73C3A9300}">
      <dgm:prSet/>
      <dgm:spPr/>
      <dgm:t>
        <a:bodyPr/>
        <a:lstStyle/>
        <a:p>
          <a:r>
            <a:rPr lang="en-US"/>
            <a:t>Identifying and obtaining needed training, equipment or other resources</a:t>
          </a:r>
        </a:p>
      </dgm:t>
    </dgm:pt>
    <dgm:pt modelId="{82F3B610-8AE6-478A-8C94-9B34C97CF409}" type="parTrans" cxnId="{CAAECF37-A8C8-433E-8783-55C053C025E7}">
      <dgm:prSet/>
      <dgm:spPr/>
      <dgm:t>
        <a:bodyPr/>
        <a:lstStyle/>
        <a:p>
          <a:endParaRPr lang="en-US"/>
        </a:p>
      </dgm:t>
    </dgm:pt>
    <dgm:pt modelId="{E54C9E2C-EC81-4783-830E-FCC89A4110D5}" type="sibTrans" cxnId="{CAAECF37-A8C8-433E-8783-55C053C025E7}">
      <dgm:prSet/>
      <dgm:spPr/>
      <dgm:t>
        <a:bodyPr/>
        <a:lstStyle/>
        <a:p>
          <a:endParaRPr lang="en-US"/>
        </a:p>
      </dgm:t>
    </dgm:pt>
    <dgm:pt modelId="{796D16D0-B735-2C46-9557-E2EF509E6AC8}" type="pres">
      <dgm:prSet presAssocID="{4C7AAB3C-8A81-4586-9A0C-06CAB7ED65E1}" presName="Name0" presStyleCnt="0">
        <dgm:presLayoutVars>
          <dgm:dir/>
          <dgm:animLvl val="lvl"/>
          <dgm:resizeHandles val="exact"/>
        </dgm:presLayoutVars>
      </dgm:prSet>
      <dgm:spPr/>
      <dgm:t>
        <a:bodyPr/>
        <a:lstStyle/>
        <a:p>
          <a:endParaRPr lang="en-US"/>
        </a:p>
      </dgm:t>
    </dgm:pt>
    <dgm:pt modelId="{ED0ED9D8-907F-5445-A3ED-B65CEC0B1AD6}" type="pres">
      <dgm:prSet presAssocID="{33A6B839-1E6B-4963-A9D5-CB702E0C9A96}" presName="linNode" presStyleCnt="0"/>
      <dgm:spPr/>
    </dgm:pt>
    <dgm:pt modelId="{15FFA425-CF3F-BC4A-A1E6-ECCBCC117AAA}" type="pres">
      <dgm:prSet presAssocID="{33A6B839-1E6B-4963-A9D5-CB702E0C9A96}" presName="parentText" presStyleLbl="node1" presStyleIdx="0" presStyleCnt="2">
        <dgm:presLayoutVars>
          <dgm:chMax val="1"/>
          <dgm:bulletEnabled val="1"/>
        </dgm:presLayoutVars>
      </dgm:prSet>
      <dgm:spPr/>
      <dgm:t>
        <a:bodyPr/>
        <a:lstStyle/>
        <a:p>
          <a:endParaRPr lang="en-US"/>
        </a:p>
      </dgm:t>
    </dgm:pt>
    <dgm:pt modelId="{A95219FB-06CB-6C45-BF7B-5962CD37CBFF}" type="pres">
      <dgm:prSet presAssocID="{B943051F-CCD5-46AA-8EBC-F17FF802D34E}" presName="sp" presStyleCnt="0"/>
      <dgm:spPr/>
    </dgm:pt>
    <dgm:pt modelId="{7E8D8769-7962-E045-B008-FC9A4EE3B960}" type="pres">
      <dgm:prSet presAssocID="{059E540F-9BBE-4275-ADA0-C6D77D35D1D1}" presName="linNode" presStyleCnt="0"/>
      <dgm:spPr/>
    </dgm:pt>
    <dgm:pt modelId="{114D0348-F1A4-CF43-A8AC-07356B7E1B2C}" type="pres">
      <dgm:prSet presAssocID="{059E540F-9BBE-4275-ADA0-C6D77D35D1D1}" presName="parentText" presStyleLbl="node1" presStyleIdx="1" presStyleCnt="2">
        <dgm:presLayoutVars>
          <dgm:chMax val="1"/>
          <dgm:bulletEnabled val="1"/>
        </dgm:presLayoutVars>
      </dgm:prSet>
      <dgm:spPr/>
      <dgm:t>
        <a:bodyPr/>
        <a:lstStyle/>
        <a:p>
          <a:endParaRPr lang="en-US"/>
        </a:p>
      </dgm:t>
    </dgm:pt>
    <dgm:pt modelId="{B09A5062-481B-BF44-AA49-131719181DC5}" type="pres">
      <dgm:prSet presAssocID="{059E540F-9BBE-4275-ADA0-C6D77D35D1D1}" presName="descendantText" presStyleLbl="alignAccFollowNode1" presStyleIdx="0" presStyleCnt="1">
        <dgm:presLayoutVars>
          <dgm:bulletEnabled val="1"/>
        </dgm:presLayoutVars>
      </dgm:prSet>
      <dgm:spPr/>
      <dgm:t>
        <a:bodyPr/>
        <a:lstStyle/>
        <a:p>
          <a:endParaRPr lang="en-US"/>
        </a:p>
      </dgm:t>
    </dgm:pt>
  </dgm:ptLst>
  <dgm:cxnLst>
    <dgm:cxn modelId="{CAAECF37-A8C8-433E-8783-55C053C025E7}" srcId="{059E540F-9BBE-4275-ADA0-C6D77D35D1D1}" destId="{3FF64F4D-3500-4EB3-9DD9-57B73C3A9300}" srcOrd="3" destOrd="0" parTransId="{82F3B610-8AE6-478A-8C94-9B34C97CF409}" sibTransId="{E54C9E2C-EC81-4783-830E-FCC89A4110D5}"/>
    <dgm:cxn modelId="{5CFBA4A0-0334-5149-84BD-75D061F03333}" type="presOf" srcId="{51EFC24D-E793-495C-9710-C52A0A44B1F0}" destId="{B09A5062-481B-BF44-AA49-131719181DC5}" srcOrd="0" destOrd="2" presId="urn:microsoft.com/office/officeart/2005/8/layout/vList5"/>
    <dgm:cxn modelId="{CD760BAE-A5E9-FB43-B1F3-8F1A1CAB7A82}" type="presOf" srcId="{3FF64F4D-3500-4EB3-9DD9-57B73C3A9300}" destId="{B09A5062-481B-BF44-AA49-131719181DC5}" srcOrd="0" destOrd="3" presId="urn:microsoft.com/office/officeart/2005/8/layout/vList5"/>
    <dgm:cxn modelId="{4C29C788-83AB-4411-A682-6CBDBB38A263}" srcId="{4C7AAB3C-8A81-4586-9A0C-06CAB7ED65E1}" destId="{059E540F-9BBE-4275-ADA0-C6D77D35D1D1}" srcOrd="1" destOrd="0" parTransId="{36231834-F14F-452E-BECB-E2C098223E7F}" sibTransId="{8EDD9A52-1721-4BE2-A531-5A8530F0E325}"/>
    <dgm:cxn modelId="{7FE1808B-FCD0-4597-A807-3E4809C4BB75}" srcId="{059E540F-9BBE-4275-ADA0-C6D77D35D1D1}" destId="{51EFC24D-E793-495C-9710-C52A0A44B1F0}" srcOrd="2" destOrd="0" parTransId="{7BDE71B2-CD3A-4D40-81E5-F5BA85E4C09A}" sibTransId="{EDA47AD5-4919-4C80-9612-38D26485B624}"/>
    <dgm:cxn modelId="{9DA3E25D-84ED-4143-B460-DC2AE707007E}" srcId="{4C7AAB3C-8A81-4586-9A0C-06CAB7ED65E1}" destId="{33A6B839-1E6B-4963-A9D5-CB702E0C9A96}" srcOrd="0" destOrd="0" parTransId="{6D1341BF-EBDE-47E5-9E9F-4F5987C5AF1B}" sibTransId="{B943051F-CCD5-46AA-8EBC-F17FF802D34E}"/>
    <dgm:cxn modelId="{1C014F12-4F7B-C148-9617-D07BBDA5BF80}" type="presOf" srcId="{33A6B839-1E6B-4963-A9D5-CB702E0C9A96}" destId="{15FFA425-CF3F-BC4A-A1E6-ECCBCC117AAA}" srcOrd="0" destOrd="0" presId="urn:microsoft.com/office/officeart/2005/8/layout/vList5"/>
    <dgm:cxn modelId="{5057F5D4-C617-48EA-B932-C2B01AAFBF56}" srcId="{059E540F-9BBE-4275-ADA0-C6D77D35D1D1}" destId="{1489CF7A-0D24-4216-AD07-2C447C94FBE0}" srcOrd="0" destOrd="0" parTransId="{191B01A3-0A50-4022-871D-A27E3FEE6BCD}" sibTransId="{1CE4A265-6D28-44F8-8A58-8928CF218EC9}"/>
    <dgm:cxn modelId="{B1324EF6-1051-4B42-9ADF-13FF08362C05}" type="presOf" srcId="{4C7AAB3C-8A81-4586-9A0C-06CAB7ED65E1}" destId="{796D16D0-B735-2C46-9557-E2EF509E6AC8}" srcOrd="0" destOrd="0" presId="urn:microsoft.com/office/officeart/2005/8/layout/vList5"/>
    <dgm:cxn modelId="{3301BD82-F6C9-794F-8615-08656BA3E583}" type="presOf" srcId="{1489CF7A-0D24-4216-AD07-2C447C94FBE0}" destId="{B09A5062-481B-BF44-AA49-131719181DC5}" srcOrd="0" destOrd="0" presId="urn:microsoft.com/office/officeart/2005/8/layout/vList5"/>
    <dgm:cxn modelId="{C839CEBB-D30F-E941-A4F2-73FB1713A7E9}" type="presOf" srcId="{059E540F-9BBE-4275-ADA0-C6D77D35D1D1}" destId="{114D0348-F1A4-CF43-A8AC-07356B7E1B2C}" srcOrd="0" destOrd="0" presId="urn:microsoft.com/office/officeart/2005/8/layout/vList5"/>
    <dgm:cxn modelId="{07C3710F-9BE8-4F1C-81A6-AD66598B56E8}" srcId="{059E540F-9BBE-4275-ADA0-C6D77D35D1D1}" destId="{45BF209B-502C-4CAF-9FBB-BFCEB41425AA}" srcOrd="1" destOrd="0" parTransId="{155D4EA0-C4DC-44EC-AC74-8E24937823B3}" sibTransId="{E62B1F17-7DE3-4311-B673-B8DC138E658F}"/>
    <dgm:cxn modelId="{3DD2C0CB-2C58-3D4D-948E-3B525AF35563}" type="presOf" srcId="{45BF209B-502C-4CAF-9FBB-BFCEB41425AA}" destId="{B09A5062-481B-BF44-AA49-131719181DC5}" srcOrd="0" destOrd="1" presId="urn:microsoft.com/office/officeart/2005/8/layout/vList5"/>
    <dgm:cxn modelId="{2D77042A-1A51-944A-9814-D3709CCA14B7}" type="presParOf" srcId="{796D16D0-B735-2C46-9557-E2EF509E6AC8}" destId="{ED0ED9D8-907F-5445-A3ED-B65CEC0B1AD6}" srcOrd="0" destOrd="0" presId="urn:microsoft.com/office/officeart/2005/8/layout/vList5"/>
    <dgm:cxn modelId="{E228C877-CC4B-5647-8157-F85929DECDBD}" type="presParOf" srcId="{ED0ED9D8-907F-5445-A3ED-B65CEC0B1AD6}" destId="{15FFA425-CF3F-BC4A-A1E6-ECCBCC117AAA}" srcOrd="0" destOrd="0" presId="urn:microsoft.com/office/officeart/2005/8/layout/vList5"/>
    <dgm:cxn modelId="{795D960F-E139-8F42-BADB-93F5B433D493}" type="presParOf" srcId="{796D16D0-B735-2C46-9557-E2EF509E6AC8}" destId="{A95219FB-06CB-6C45-BF7B-5962CD37CBFF}" srcOrd="1" destOrd="0" presId="urn:microsoft.com/office/officeart/2005/8/layout/vList5"/>
    <dgm:cxn modelId="{26258544-992C-EB4B-96FC-A83F49E29715}" type="presParOf" srcId="{796D16D0-B735-2C46-9557-E2EF509E6AC8}" destId="{7E8D8769-7962-E045-B008-FC9A4EE3B960}" srcOrd="2" destOrd="0" presId="urn:microsoft.com/office/officeart/2005/8/layout/vList5"/>
    <dgm:cxn modelId="{747C3899-85A1-1543-B801-A87C9A5AF19A}" type="presParOf" srcId="{7E8D8769-7962-E045-B008-FC9A4EE3B960}" destId="{114D0348-F1A4-CF43-A8AC-07356B7E1B2C}" srcOrd="0" destOrd="0" presId="urn:microsoft.com/office/officeart/2005/8/layout/vList5"/>
    <dgm:cxn modelId="{925316A4-908F-E241-8CA4-6E7276DF2FB8}" type="presParOf" srcId="{7E8D8769-7962-E045-B008-FC9A4EE3B960}" destId="{B09A5062-481B-BF44-AA49-131719181DC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B89630-2B11-4B77-BC30-BDD8E98918B6}"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95E3876D-CEAC-47F8-ABBC-3166593AC3C4}">
      <dgm:prSet/>
      <dgm:spPr/>
      <dgm:t>
        <a:bodyPr/>
        <a:lstStyle/>
        <a:p>
          <a:r>
            <a:rPr lang="en-US"/>
            <a:t>Corrective Actions captured in the AAR/IP should be tracked and continually reported on until completion</a:t>
          </a:r>
        </a:p>
      </dgm:t>
    </dgm:pt>
    <dgm:pt modelId="{A19FF698-BE38-43A9-BEF5-CF1D8D525112}" type="parTrans" cxnId="{4714566B-56B3-4171-8074-15661FED18FE}">
      <dgm:prSet/>
      <dgm:spPr/>
      <dgm:t>
        <a:bodyPr/>
        <a:lstStyle/>
        <a:p>
          <a:endParaRPr lang="en-US"/>
        </a:p>
      </dgm:t>
    </dgm:pt>
    <dgm:pt modelId="{CA5F9ECC-FB9F-4552-AAE8-38A999EA2BEA}" type="sibTrans" cxnId="{4714566B-56B3-4171-8074-15661FED18FE}">
      <dgm:prSet/>
      <dgm:spPr/>
      <dgm:t>
        <a:bodyPr/>
        <a:lstStyle/>
        <a:p>
          <a:endParaRPr lang="en-US"/>
        </a:p>
      </dgm:t>
    </dgm:pt>
    <dgm:pt modelId="{8ABFABB6-7D85-4378-8428-EB9B851D58A6}">
      <dgm:prSet/>
      <dgm:spPr/>
      <dgm:t>
        <a:bodyPr/>
        <a:lstStyle/>
        <a:p>
          <a:r>
            <a:rPr lang="en-US"/>
            <a:t>The goal of improvement planning is to support:</a:t>
          </a:r>
        </a:p>
      </dgm:t>
    </dgm:pt>
    <dgm:pt modelId="{54123F17-8122-4901-AC12-6FF3C64567C3}" type="parTrans" cxnId="{50A0F792-A540-4B17-98DF-E3417F91BAB2}">
      <dgm:prSet/>
      <dgm:spPr/>
      <dgm:t>
        <a:bodyPr/>
        <a:lstStyle/>
        <a:p>
          <a:endParaRPr lang="en-US"/>
        </a:p>
      </dgm:t>
    </dgm:pt>
    <dgm:pt modelId="{9BB9A355-9E4B-4302-9841-3336CFDADB1E}" type="sibTrans" cxnId="{50A0F792-A540-4B17-98DF-E3417F91BAB2}">
      <dgm:prSet/>
      <dgm:spPr/>
      <dgm:t>
        <a:bodyPr/>
        <a:lstStyle/>
        <a:p>
          <a:endParaRPr lang="en-US"/>
        </a:p>
      </dgm:t>
    </dgm:pt>
    <dgm:pt modelId="{4B069834-0369-441D-87B2-C08EB8ED9B77}">
      <dgm:prSet/>
      <dgm:spPr/>
      <dgm:t>
        <a:bodyPr/>
        <a:lstStyle/>
        <a:p>
          <a:r>
            <a:rPr lang="en-US"/>
            <a:t>Consistent approach </a:t>
          </a:r>
        </a:p>
      </dgm:t>
    </dgm:pt>
    <dgm:pt modelId="{0398FE1B-572B-4DF8-9BD2-EA7190487C28}" type="parTrans" cxnId="{99331F70-3338-44D5-959E-7E9FAA77FBE2}">
      <dgm:prSet/>
      <dgm:spPr/>
      <dgm:t>
        <a:bodyPr/>
        <a:lstStyle/>
        <a:p>
          <a:endParaRPr lang="en-US"/>
        </a:p>
      </dgm:t>
    </dgm:pt>
    <dgm:pt modelId="{94E936FA-03CD-4F4C-A97A-503F7B5CEE38}" type="sibTrans" cxnId="{99331F70-3338-44D5-959E-7E9FAA77FBE2}">
      <dgm:prSet/>
      <dgm:spPr/>
      <dgm:t>
        <a:bodyPr/>
        <a:lstStyle/>
        <a:p>
          <a:endParaRPr lang="en-US"/>
        </a:p>
      </dgm:t>
    </dgm:pt>
    <dgm:pt modelId="{BE99B94F-4287-4F73-B7D7-09D4EC4F3EAC}">
      <dgm:prSet/>
      <dgm:spPr/>
      <dgm:t>
        <a:bodyPr/>
        <a:lstStyle/>
        <a:p>
          <a:r>
            <a:rPr lang="en-US"/>
            <a:t>Supporting preparedness</a:t>
          </a:r>
        </a:p>
      </dgm:t>
    </dgm:pt>
    <dgm:pt modelId="{94C875A9-C9BD-4C60-96A2-189DFAB24E9A}" type="parTrans" cxnId="{62CEB898-E56E-4DE5-9CC8-7435783CFF9A}">
      <dgm:prSet/>
      <dgm:spPr/>
      <dgm:t>
        <a:bodyPr/>
        <a:lstStyle/>
        <a:p>
          <a:endParaRPr lang="en-US"/>
        </a:p>
      </dgm:t>
    </dgm:pt>
    <dgm:pt modelId="{1F5EE806-8B98-4962-A21B-ED6E6B3FC71C}" type="sibTrans" cxnId="{62CEB898-E56E-4DE5-9CC8-7435783CFF9A}">
      <dgm:prSet/>
      <dgm:spPr/>
      <dgm:t>
        <a:bodyPr/>
        <a:lstStyle/>
        <a:p>
          <a:endParaRPr lang="en-US"/>
        </a:p>
      </dgm:t>
    </dgm:pt>
    <dgm:pt modelId="{2A513955-21CE-4E04-B233-2F12B8A71D20}">
      <dgm:prSet/>
      <dgm:spPr/>
      <dgm:t>
        <a:bodyPr/>
        <a:lstStyle/>
        <a:p>
          <a:r>
            <a:rPr lang="en-US"/>
            <a:t>Effective issue resolution and information sharing</a:t>
          </a:r>
        </a:p>
      </dgm:t>
    </dgm:pt>
    <dgm:pt modelId="{8ECC823A-62FB-4E10-BEAC-67DC1129C87F}" type="parTrans" cxnId="{53C72578-CC1E-4C43-AC12-CEEE202188BD}">
      <dgm:prSet/>
      <dgm:spPr/>
      <dgm:t>
        <a:bodyPr/>
        <a:lstStyle/>
        <a:p>
          <a:endParaRPr lang="en-US"/>
        </a:p>
      </dgm:t>
    </dgm:pt>
    <dgm:pt modelId="{401558DB-F485-41ED-AE15-368BE3CDBD42}" type="sibTrans" cxnId="{53C72578-CC1E-4C43-AC12-CEEE202188BD}">
      <dgm:prSet/>
      <dgm:spPr/>
      <dgm:t>
        <a:bodyPr/>
        <a:lstStyle/>
        <a:p>
          <a:endParaRPr lang="en-US"/>
        </a:p>
      </dgm:t>
    </dgm:pt>
    <dgm:pt modelId="{8DF30961-DF37-D74D-812C-DA30C66D1AA5}" type="pres">
      <dgm:prSet presAssocID="{DFB89630-2B11-4B77-BC30-BDD8E98918B6}" presName="Name0" presStyleCnt="0">
        <dgm:presLayoutVars>
          <dgm:dir/>
          <dgm:animLvl val="lvl"/>
          <dgm:resizeHandles val="exact"/>
        </dgm:presLayoutVars>
      </dgm:prSet>
      <dgm:spPr/>
      <dgm:t>
        <a:bodyPr/>
        <a:lstStyle/>
        <a:p>
          <a:endParaRPr lang="en-US"/>
        </a:p>
      </dgm:t>
    </dgm:pt>
    <dgm:pt modelId="{42AB230D-A19D-194F-86DC-986C049C5E9A}" type="pres">
      <dgm:prSet presAssocID="{8ABFABB6-7D85-4378-8428-EB9B851D58A6}" presName="boxAndChildren" presStyleCnt="0"/>
      <dgm:spPr/>
    </dgm:pt>
    <dgm:pt modelId="{87F761DE-5C12-6C49-9BAC-A545AA772D02}" type="pres">
      <dgm:prSet presAssocID="{8ABFABB6-7D85-4378-8428-EB9B851D58A6}" presName="parentTextBox" presStyleLbl="node1" presStyleIdx="0" presStyleCnt="2"/>
      <dgm:spPr/>
      <dgm:t>
        <a:bodyPr/>
        <a:lstStyle/>
        <a:p>
          <a:endParaRPr lang="en-US"/>
        </a:p>
      </dgm:t>
    </dgm:pt>
    <dgm:pt modelId="{5ECAEF7E-EE0F-D34F-A228-8A12B9F24759}" type="pres">
      <dgm:prSet presAssocID="{8ABFABB6-7D85-4378-8428-EB9B851D58A6}" presName="entireBox" presStyleLbl="node1" presStyleIdx="0" presStyleCnt="2"/>
      <dgm:spPr/>
      <dgm:t>
        <a:bodyPr/>
        <a:lstStyle/>
        <a:p>
          <a:endParaRPr lang="en-US"/>
        </a:p>
      </dgm:t>
    </dgm:pt>
    <dgm:pt modelId="{9651966E-BA08-174E-90B1-A70B6C24B0CC}" type="pres">
      <dgm:prSet presAssocID="{8ABFABB6-7D85-4378-8428-EB9B851D58A6}" presName="descendantBox" presStyleCnt="0"/>
      <dgm:spPr/>
    </dgm:pt>
    <dgm:pt modelId="{B27254F9-B2CE-FE43-ACD7-2E3B689028A6}" type="pres">
      <dgm:prSet presAssocID="{4B069834-0369-441D-87B2-C08EB8ED9B77}" presName="childTextBox" presStyleLbl="fgAccFollowNode1" presStyleIdx="0" presStyleCnt="3">
        <dgm:presLayoutVars>
          <dgm:bulletEnabled val="1"/>
        </dgm:presLayoutVars>
      </dgm:prSet>
      <dgm:spPr/>
      <dgm:t>
        <a:bodyPr/>
        <a:lstStyle/>
        <a:p>
          <a:endParaRPr lang="en-US"/>
        </a:p>
      </dgm:t>
    </dgm:pt>
    <dgm:pt modelId="{61F0F9FD-BEF3-7848-A1ED-B70F1A4D41D4}" type="pres">
      <dgm:prSet presAssocID="{BE99B94F-4287-4F73-B7D7-09D4EC4F3EAC}" presName="childTextBox" presStyleLbl="fgAccFollowNode1" presStyleIdx="1" presStyleCnt="3">
        <dgm:presLayoutVars>
          <dgm:bulletEnabled val="1"/>
        </dgm:presLayoutVars>
      </dgm:prSet>
      <dgm:spPr/>
      <dgm:t>
        <a:bodyPr/>
        <a:lstStyle/>
        <a:p>
          <a:endParaRPr lang="en-US"/>
        </a:p>
      </dgm:t>
    </dgm:pt>
    <dgm:pt modelId="{6D45C934-160B-654A-8048-4B42E07C6FDD}" type="pres">
      <dgm:prSet presAssocID="{2A513955-21CE-4E04-B233-2F12B8A71D20}" presName="childTextBox" presStyleLbl="fgAccFollowNode1" presStyleIdx="2" presStyleCnt="3">
        <dgm:presLayoutVars>
          <dgm:bulletEnabled val="1"/>
        </dgm:presLayoutVars>
      </dgm:prSet>
      <dgm:spPr/>
      <dgm:t>
        <a:bodyPr/>
        <a:lstStyle/>
        <a:p>
          <a:endParaRPr lang="en-US"/>
        </a:p>
      </dgm:t>
    </dgm:pt>
    <dgm:pt modelId="{3770C5D0-45BD-7145-9DFE-585C34171A6A}" type="pres">
      <dgm:prSet presAssocID="{CA5F9ECC-FB9F-4552-AAE8-38A999EA2BEA}" presName="sp" presStyleCnt="0"/>
      <dgm:spPr/>
    </dgm:pt>
    <dgm:pt modelId="{C3ACD319-84FF-4947-849E-0B64D52B7FDD}" type="pres">
      <dgm:prSet presAssocID="{95E3876D-CEAC-47F8-ABBC-3166593AC3C4}" presName="arrowAndChildren" presStyleCnt="0"/>
      <dgm:spPr/>
    </dgm:pt>
    <dgm:pt modelId="{B101B405-3405-434C-8618-E5E5B18EAB58}" type="pres">
      <dgm:prSet presAssocID="{95E3876D-CEAC-47F8-ABBC-3166593AC3C4}" presName="parentTextArrow" presStyleLbl="node1" presStyleIdx="1" presStyleCnt="2"/>
      <dgm:spPr/>
      <dgm:t>
        <a:bodyPr/>
        <a:lstStyle/>
        <a:p>
          <a:endParaRPr lang="en-US"/>
        </a:p>
      </dgm:t>
    </dgm:pt>
  </dgm:ptLst>
  <dgm:cxnLst>
    <dgm:cxn modelId="{99331F70-3338-44D5-959E-7E9FAA77FBE2}" srcId="{8ABFABB6-7D85-4378-8428-EB9B851D58A6}" destId="{4B069834-0369-441D-87B2-C08EB8ED9B77}" srcOrd="0" destOrd="0" parTransId="{0398FE1B-572B-4DF8-9BD2-EA7190487C28}" sibTransId="{94E936FA-03CD-4F4C-A97A-503F7B5CEE38}"/>
    <dgm:cxn modelId="{4DB0F273-538A-6040-A326-D59B6DCB2E0F}" type="presOf" srcId="{BE99B94F-4287-4F73-B7D7-09D4EC4F3EAC}" destId="{61F0F9FD-BEF3-7848-A1ED-B70F1A4D41D4}" srcOrd="0" destOrd="0" presId="urn:microsoft.com/office/officeart/2005/8/layout/process4"/>
    <dgm:cxn modelId="{DA8F08C6-F4A5-B24D-A512-3ADF5796594E}" type="presOf" srcId="{8ABFABB6-7D85-4378-8428-EB9B851D58A6}" destId="{5ECAEF7E-EE0F-D34F-A228-8A12B9F24759}" srcOrd="1" destOrd="0" presId="urn:microsoft.com/office/officeart/2005/8/layout/process4"/>
    <dgm:cxn modelId="{4714566B-56B3-4171-8074-15661FED18FE}" srcId="{DFB89630-2B11-4B77-BC30-BDD8E98918B6}" destId="{95E3876D-CEAC-47F8-ABBC-3166593AC3C4}" srcOrd="0" destOrd="0" parTransId="{A19FF698-BE38-43A9-BEF5-CF1D8D525112}" sibTransId="{CA5F9ECC-FB9F-4552-AAE8-38A999EA2BEA}"/>
    <dgm:cxn modelId="{53C72578-CC1E-4C43-AC12-CEEE202188BD}" srcId="{8ABFABB6-7D85-4378-8428-EB9B851D58A6}" destId="{2A513955-21CE-4E04-B233-2F12B8A71D20}" srcOrd="2" destOrd="0" parTransId="{8ECC823A-62FB-4E10-BEAC-67DC1129C87F}" sibTransId="{401558DB-F485-41ED-AE15-368BE3CDBD42}"/>
    <dgm:cxn modelId="{320C0CA8-B5EE-FD47-BFC4-8428AD57FC1F}" type="presOf" srcId="{95E3876D-CEAC-47F8-ABBC-3166593AC3C4}" destId="{B101B405-3405-434C-8618-E5E5B18EAB58}" srcOrd="0" destOrd="0" presId="urn:microsoft.com/office/officeart/2005/8/layout/process4"/>
    <dgm:cxn modelId="{50A0F792-A540-4B17-98DF-E3417F91BAB2}" srcId="{DFB89630-2B11-4B77-BC30-BDD8E98918B6}" destId="{8ABFABB6-7D85-4378-8428-EB9B851D58A6}" srcOrd="1" destOrd="0" parTransId="{54123F17-8122-4901-AC12-6FF3C64567C3}" sibTransId="{9BB9A355-9E4B-4302-9841-3336CFDADB1E}"/>
    <dgm:cxn modelId="{30F6C5F3-28A2-1544-8385-A05CFFFADF2F}" type="presOf" srcId="{4B069834-0369-441D-87B2-C08EB8ED9B77}" destId="{B27254F9-B2CE-FE43-ACD7-2E3B689028A6}" srcOrd="0" destOrd="0" presId="urn:microsoft.com/office/officeart/2005/8/layout/process4"/>
    <dgm:cxn modelId="{20BFBB96-D755-264D-A453-5E51C4748C38}" type="presOf" srcId="{2A513955-21CE-4E04-B233-2F12B8A71D20}" destId="{6D45C934-160B-654A-8048-4B42E07C6FDD}" srcOrd="0" destOrd="0" presId="urn:microsoft.com/office/officeart/2005/8/layout/process4"/>
    <dgm:cxn modelId="{62CEB898-E56E-4DE5-9CC8-7435783CFF9A}" srcId="{8ABFABB6-7D85-4378-8428-EB9B851D58A6}" destId="{BE99B94F-4287-4F73-B7D7-09D4EC4F3EAC}" srcOrd="1" destOrd="0" parTransId="{94C875A9-C9BD-4C60-96A2-189DFAB24E9A}" sibTransId="{1F5EE806-8B98-4962-A21B-ED6E6B3FC71C}"/>
    <dgm:cxn modelId="{DE79CD6C-24C2-EC4D-A48E-3BC93E1A7C87}" type="presOf" srcId="{8ABFABB6-7D85-4378-8428-EB9B851D58A6}" destId="{87F761DE-5C12-6C49-9BAC-A545AA772D02}" srcOrd="0" destOrd="0" presId="urn:microsoft.com/office/officeart/2005/8/layout/process4"/>
    <dgm:cxn modelId="{3C43B912-EB78-D94D-A6DF-CDDD9C6ADA87}" type="presOf" srcId="{DFB89630-2B11-4B77-BC30-BDD8E98918B6}" destId="{8DF30961-DF37-D74D-812C-DA30C66D1AA5}" srcOrd="0" destOrd="0" presId="urn:microsoft.com/office/officeart/2005/8/layout/process4"/>
    <dgm:cxn modelId="{B8B74D89-BFF5-224D-AF9F-84212C97C188}" type="presParOf" srcId="{8DF30961-DF37-D74D-812C-DA30C66D1AA5}" destId="{42AB230D-A19D-194F-86DC-986C049C5E9A}" srcOrd="0" destOrd="0" presId="urn:microsoft.com/office/officeart/2005/8/layout/process4"/>
    <dgm:cxn modelId="{0E8DCE48-BEA6-4845-9330-0E4F4B24C08F}" type="presParOf" srcId="{42AB230D-A19D-194F-86DC-986C049C5E9A}" destId="{87F761DE-5C12-6C49-9BAC-A545AA772D02}" srcOrd="0" destOrd="0" presId="urn:microsoft.com/office/officeart/2005/8/layout/process4"/>
    <dgm:cxn modelId="{5A277044-054F-6142-8BA2-CE581BD8DA1D}" type="presParOf" srcId="{42AB230D-A19D-194F-86DC-986C049C5E9A}" destId="{5ECAEF7E-EE0F-D34F-A228-8A12B9F24759}" srcOrd="1" destOrd="0" presId="urn:microsoft.com/office/officeart/2005/8/layout/process4"/>
    <dgm:cxn modelId="{4EB3E408-3F97-5C4F-86E1-CA5B391FB809}" type="presParOf" srcId="{42AB230D-A19D-194F-86DC-986C049C5E9A}" destId="{9651966E-BA08-174E-90B1-A70B6C24B0CC}" srcOrd="2" destOrd="0" presId="urn:microsoft.com/office/officeart/2005/8/layout/process4"/>
    <dgm:cxn modelId="{5598BE88-C2E7-994C-94A4-681DF9A0EE60}" type="presParOf" srcId="{9651966E-BA08-174E-90B1-A70B6C24B0CC}" destId="{B27254F9-B2CE-FE43-ACD7-2E3B689028A6}" srcOrd="0" destOrd="0" presId="urn:microsoft.com/office/officeart/2005/8/layout/process4"/>
    <dgm:cxn modelId="{7BA74BD5-D756-604F-A416-EC3223632DCD}" type="presParOf" srcId="{9651966E-BA08-174E-90B1-A70B6C24B0CC}" destId="{61F0F9FD-BEF3-7848-A1ED-B70F1A4D41D4}" srcOrd="1" destOrd="0" presId="urn:microsoft.com/office/officeart/2005/8/layout/process4"/>
    <dgm:cxn modelId="{46B66FFD-B7DA-8F42-AA29-39E272098CB9}" type="presParOf" srcId="{9651966E-BA08-174E-90B1-A70B6C24B0CC}" destId="{6D45C934-160B-654A-8048-4B42E07C6FDD}" srcOrd="2" destOrd="0" presId="urn:microsoft.com/office/officeart/2005/8/layout/process4"/>
    <dgm:cxn modelId="{B863AFD8-EC48-F047-8F2D-793A8C1BA960}" type="presParOf" srcId="{8DF30961-DF37-D74D-812C-DA30C66D1AA5}" destId="{3770C5D0-45BD-7145-9DFE-585C34171A6A}" srcOrd="1" destOrd="0" presId="urn:microsoft.com/office/officeart/2005/8/layout/process4"/>
    <dgm:cxn modelId="{CB473C8A-4EE8-2F4D-BA2D-5571E4B47A36}" type="presParOf" srcId="{8DF30961-DF37-D74D-812C-DA30C66D1AA5}" destId="{C3ACD319-84FF-4947-849E-0B64D52B7FDD}" srcOrd="2" destOrd="0" presId="urn:microsoft.com/office/officeart/2005/8/layout/process4"/>
    <dgm:cxn modelId="{2C67659A-369A-E946-965E-C6954119E14F}" type="presParOf" srcId="{C3ACD319-84FF-4947-849E-0B64D52B7FDD}" destId="{B101B405-3405-434C-8618-E5E5B18EAB5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99444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122456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4153670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206064070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412669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323165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A2601-B48F-4181-81BA-EFE70C98F85D}"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2969786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DA2601-B48F-4181-81BA-EFE70C98F85D}"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2821307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DA2601-B48F-4181-81BA-EFE70C98F85D}"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4192801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DBDA2601-B48F-4181-81BA-EFE70C98F85D}"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2203008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DA2601-B48F-4181-81BA-EFE70C98F85D}"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251250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3543381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DA2601-B48F-4181-81BA-EFE70C98F85D}"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2405666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DA2601-B48F-4181-81BA-EFE70C98F85D}"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2070944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2999649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1910982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792671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1489474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494659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64CA-5479-406A-9CE4-1B3F80269D48}"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305266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12160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DA2601-B48F-4181-81BA-EFE70C98F85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266554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A2601-B48F-4181-81BA-EFE70C98F85D}"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361167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DA2601-B48F-4181-81BA-EFE70C98F85D}"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369285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DA2601-B48F-4181-81BA-EFE70C98F85D}"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292938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A2601-B48F-4181-81BA-EFE70C98F85D}"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19784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DA2601-B48F-4181-81BA-EFE70C98F85D}"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2754587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DA2601-B48F-4181-81BA-EFE70C98F85D}"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464CA-5479-406A-9CE4-1B3F80269D48}" type="slidenum">
              <a:rPr lang="en-US" smtClean="0"/>
              <a:t>‹#›</a:t>
            </a:fld>
            <a:endParaRPr lang="en-US"/>
          </a:p>
        </p:txBody>
      </p:sp>
    </p:spTree>
    <p:extLst>
      <p:ext uri="{BB962C8B-B14F-4D97-AF65-F5344CB8AC3E}">
        <p14:creationId xmlns:p14="http://schemas.microsoft.com/office/powerpoint/2010/main" val="85286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A2601-B48F-4181-81BA-EFE70C98F85D}" type="datetimeFigureOut">
              <a:rPr lang="en-US" smtClean="0"/>
              <a:t>11/25/2020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464CA-5479-406A-9CE4-1B3F80269D48}" type="slidenum">
              <a:rPr lang="en-US" smtClean="0"/>
              <a:t>‹#›</a:t>
            </a:fld>
            <a:endParaRPr lang="en-US"/>
          </a:p>
        </p:txBody>
      </p:sp>
    </p:spTree>
    <p:extLst>
      <p:ext uri="{BB962C8B-B14F-4D97-AF65-F5344CB8AC3E}">
        <p14:creationId xmlns:p14="http://schemas.microsoft.com/office/powerpoint/2010/main" val="834841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DA2601-B48F-4181-81BA-EFE70C98F85D}" type="datetimeFigureOut">
              <a:rPr lang="en-US" smtClean="0"/>
              <a:t>11/25/2020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B464CA-5479-406A-9CE4-1B3F80269D48}" type="slidenum">
              <a:rPr lang="en-US" smtClean="0"/>
              <a:t>‹#›</a:t>
            </a:fld>
            <a:endParaRPr lang="en-US"/>
          </a:p>
        </p:txBody>
      </p:sp>
    </p:spTree>
    <p:extLst>
      <p:ext uri="{BB962C8B-B14F-4D97-AF65-F5344CB8AC3E}">
        <p14:creationId xmlns:p14="http://schemas.microsoft.com/office/powerpoint/2010/main" val="14353305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5" Type="http://schemas.openxmlformats.org/officeDocument/2006/relationships/image" Target="../media/image13.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5" Type="http://schemas.openxmlformats.org/officeDocument/2006/relationships/hyperlink" Target="mailto:aaron.kesecker@vdh.virginia.gov"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EA5B9FE-85C2-499F-9288-5BF61935BCF7}"/>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ctrTitle"/>
          </p:nvPr>
        </p:nvSpPr>
        <p:spPr>
          <a:xfrm>
            <a:off x="477981" y="1122363"/>
            <a:ext cx="4023360" cy="3204134"/>
          </a:xfrm>
        </p:spPr>
        <p:txBody>
          <a:bodyPr anchor="b">
            <a:normAutofit/>
          </a:bodyPr>
          <a:lstStyle/>
          <a:p>
            <a:pPr algn="l"/>
            <a:r>
              <a:rPr lang="en-US" sz="4800"/>
              <a:t>Rethinking Continuity</a:t>
            </a:r>
          </a:p>
        </p:txBody>
      </p:sp>
      <p:sp>
        <p:nvSpPr>
          <p:cNvPr id="6" name="Subtitle 5"/>
          <p:cNvSpPr>
            <a:spLocks noGrp="1"/>
          </p:cNvSpPr>
          <p:nvPr>
            <p:ph type="subTitle" idx="1"/>
          </p:nvPr>
        </p:nvSpPr>
        <p:spPr>
          <a:xfrm>
            <a:off x="477980" y="4872922"/>
            <a:ext cx="4023359" cy="1208141"/>
          </a:xfrm>
        </p:spPr>
        <p:txBody>
          <a:bodyPr>
            <a:normAutofit/>
          </a:bodyPr>
          <a:lstStyle/>
          <a:p>
            <a:pPr algn="l"/>
            <a:r>
              <a:rPr lang="en-US" sz="2000" dirty="0"/>
              <a:t>After Action Report Development Workshop</a:t>
            </a:r>
          </a:p>
        </p:txBody>
      </p:sp>
      <p:sp>
        <p:nvSpPr>
          <p:cNvPr id="16" name="Rectangle 15">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2231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 Defined AAR Requirements (Cont.)</a:t>
            </a:r>
          </a:p>
        </p:txBody>
      </p:sp>
      <p:graphicFrame>
        <p:nvGraphicFramePr>
          <p:cNvPr id="6" name="Content Placeholder 2">
            <a:extLst>
              <a:ext uri="{FF2B5EF4-FFF2-40B4-BE49-F238E27FC236}">
                <a16:creationId xmlns:a16="http://schemas.microsoft.com/office/drawing/2014/main" xmlns="" id="{8F2F3878-C34E-49D7-9E0F-2F708C82A6BC}"/>
              </a:ext>
            </a:extLst>
          </p:cNvPr>
          <p:cNvGraphicFramePr>
            <a:graphicFrameLocks noGrp="1"/>
          </p:cNvGraphicFramePr>
          <p:nvPr>
            <p:ph sz="half" idx="1"/>
            <p:extLst>
              <p:ext uri="{D42A27DB-BD31-4B8C-83A1-F6EECF244321}">
                <p14:modId xmlns:p14="http://schemas.microsoft.com/office/powerpoint/2010/main" val="4080516287"/>
              </p:ext>
            </p:extLst>
          </p:nvPr>
        </p:nvGraphicFramePr>
        <p:xfrm>
          <a:off x="685802" y="2142067"/>
          <a:ext cx="4995334" cy="3649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half" idx="2"/>
          </p:nvPr>
        </p:nvSpPr>
        <p:spPr>
          <a:xfrm>
            <a:off x="6757076" y="2991044"/>
            <a:ext cx="4995332" cy="1728354"/>
          </a:xfrm>
          <a:prstGeom prst="flowChartAlternateProcess">
            <a:avLst/>
          </a:prstGeom>
          <a:solidFill>
            <a:schemeClr val="accent1">
              <a:lumMod val="75000"/>
            </a:schemeClr>
          </a:solidFill>
        </p:spPr>
        <p:txBody>
          <a:bodyPr/>
          <a:lstStyle/>
          <a:p>
            <a:r>
              <a:rPr lang="en-US" b="1" dirty="0"/>
              <a:t>Discussion Question:</a:t>
            </a:r>
          </a:p>
          <a:p>
            <a:pPr lvl="1"/>
            <a:r>
              <a:rPr lang="en-US" b="1" dirty="0"/>
              <a:t>What is an example of a gap in planning that someone discovered? </a:t>
            </a:r>
          </a:p>
        </p:txBody>
      </p:sp>
    </p:spTree>
    <p:extLst>
      <p:ext uri="{BB962C8B-B14F-4D97-AF65-F5344CB8AC3E}">
        <p14:creationId xmlns:p14="http://schemas.microsoft.com/office/powerpoint/2010/main" val="140881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3" name="Picture 12">
            <a:extLst>
              <a:ext uri="{FF2B5EF4-FFF2-40B4-BE49-F238E27FC236}">
                <a16:creationId xmlns:a16="http://schemas.microsoft.com/office/drawing/2014/main" xmlns="" id="{6AF6706C-CF07-43A1-BCC4-CBA5D33820D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 name="Title 4"/>
          <p:cNvSpPr>
            <a:spLocks noGrp="1"/>
          </p:cNvSpPr>
          <p:nvPr>
            <p:ph type="title"/>
          </p:nvPr>
        </p:nvSpPr>
        <p:spPr>
          <a:xfrm>
            <a:off x="643464" y="639097"/>
            <a:ext cx="4789678" cy="3746634"/>
          </a:xfrm>
        </p:spPr>
        <p:txBody>
          <a:bodyPr vert="horz" lIns="91440" tIns="45720" rIns="91440" bIns="45720" rtlCol="0" anchor="b">
            <a:normAutofit/>
          </a:bodyPr>
          <a:lstStyle/>
          <a:p>
            <a:pPr algn="r"/>
            <a:r>
              <a:rPr lang="en-US" sz="4800"/>
              <a:t>So how do we get there? </a:t>
            </a:r>
          </a:p>
        </p:txBody>
      </p:sp>
      <p:pic>
        <p:nvPicPr>
          <p:cNvPr id="104" name="Graphic 9" descr="Questions">
            <a:extLst>
              <a:ext uri="{FF2B5EF4-FFF2-40B4-BE49-F238E27FC236}">
                <a16:creationId xmlns:a16="http://schemas.microsoft.com/office/drawing/2014/main" xmlns="" id="{E79C0CBD-3DF1-44D4-95AD-06BD7BFFAC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076606" y="690853"/>
            <a:ext cx="5471927" cy="547192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7588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AAR Process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757729"/>
              </p:ext>
            </p:extLst>
          </p:nvPr>
        </p:nvGraphicFramePr>
        <p:xfrm>
          <a:off x="838199" y="1825625"/>
          <a:ext cx="1076161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84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AF6706C-CF07-43A1-BCC4-CBA5D33820D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xmlns="" id="{09C946AC-2072-4946-A2B8-39F09D0944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A748C8C8-F348-4D00-852A-26DD9EBCC24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p:nvSpPr>
          <p:cNvPr id="4" name="Title 3"/>
          <p:cNvSpPr>
            <a:spLocks noGrp="1"/>
          </p:cNvSpPr>
          <p:nvPr>
            <p:ph type="title"/>
          </p:nvPr>
        </p:nvSpPr>
        <p:spPr>
          <a:xfrm>
            <a:off x="486876" y="2032000"/>
            <a:ext cx="4513792" cy="2819398"/>
          </a:xfrm>
        </p:spPr>
        <p:txBody>
          <a:bodyPr vert="horz" lIns="91440" tIns="45720" rIns="91440" bIns="45720" rtlCol="0" anchor="b">
            <a:normAutofit/>
          </a:bodyPr>
          <a:lstStyle/>
          <a:p>
            <a:pPr algn="r"/>
            <a:r>
              <a:rPr lang="en-US" sz="4800">
                <a:solidFill>
                  <a:srgbClr val="FFFFFF"/>
                </a:solidFill>
              </a:rPr>
              <a:t>Observation</a:t>
            </a:r>
          </a:p>
        </p:txBody>
      </p:sp>
      <p:sp>
        <p:nvSpPr>
          <p:cNvPr id="5" name="Text Placeholder 4"/>
          <p:cNvSpPr>
            <a:spLocks noGrp="1"/>
          </p:cNvSpPr>
          <p:nvPr>
            <p:ph type="body" idx="1"/>
          </p:nvPr>
        </p:nvSpPr>
        <p:spPr>
          <a:xfrm>
            <a:off x="486876" y="4851399"/>
            <a:ext cx="4513792" cy="914401"/>
          </a:xfrm>
        </p:spPr>
        <p:txBody>
          <a:bodyPr vert="horz" lIns="91440" tIns="45720" rIns="91440" bIns="45720" rtlCol="0" anchor="t">
            <a:normAutofit/>
          </a:bodyPr>
          <a:lstStyle/>
          <a:p>
            <a:pPr algn="r"/>
            <a:endParaRPr lang="en-US" sz="1800">
              <a:solidFill>
                <a:srgbClr val="FFFFFF"/>
              </a:solidFill>
            </a:endParaRPr>
          </a:p>
        </p:txBody>
      </p:sp>
      <p:sp useBgFill="1">
        <p:nvSpPr>
          <p:cNvPr id="18" name="Freeform 5">
            <a:extLst>
              <a:ext uri="{FF2B5EF4-FFF2-40B4-BE49-F238E27FC236}">
                <a16:creationId xmlns:a16="http://schemas.microsoft.com/office/drawing/2014/main" xmlns="" id="{559FD8B5-8CC4-4CFE-BD2A-1216B1F2C3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0" name="Freeform 14">
            <a:extLst>
              <a:ext uri="{FF2B5EF4-FFF2-40B4-BE49-F238E27FC236}">
                <a16:creationId xmlns:a16="http://schemas.microsoft.com/office/drawing/2014/main" xmlns="" id="{9ECF13F4-3D2A-4F2E-9BBD-3038670D2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xmlns="" id="{19660E16-DCC0-4B6C-8E84-4C29258005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23" name="Straight Connector 22">
              <a:extLst>
                <a:ext uri="{FF2B5EF4-FFF2-40B4-BE49-F238E27FC236}">
                  <a16:creationId xmlns:a16="http://schemas.microsoft.com/office/drawing/2014/main" xmlns="" id="{29130F79-611E-4458-B53E-36A2572171A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EA78691-46E9-469A-921B-9D16933EE1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CA4AA196-3090-4283-ADF0-893F810858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1FD33794-9D71-4B08-AE11-8B589EFBA2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8AFBF0E-867E-4181-93DF-9A13F334B0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7EA8258-0459-4037-BABC-B1A0A5D705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E8BB355F-363A-4046-90AF-3DDB7AA1845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A9334308-B9EC-41CF-8B6C-23FB134BA5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30781133-0656-4918-BE6A-703C148ED9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6B4F93AD-8044-447B-8CAC-8A06971603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EAA78689-5B7A-4420-A3DC-0EA0815835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F09CC934-4D78-4334-8B7F-4D0C13D6C9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068DA411-6F43-42CF-8A08-B2871E3822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3417563A-04A5-4952-AA6D-E503558C54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4A41B232-E630-4AC7-9A97-763529D705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7EABA1A2-F7BA-4FB5-AD0A-A4DBBCF6F7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7EA99E51-908F-4D65-AC2B-A8E75A1FE4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F2D126B-7D1C-4D2C-97D5-2D8C686B78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74B20164-1C4E-4FA3-A2E5-389E7407730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C54E7AD9-228F-47CD-A598-CB579B489A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D7D2B81A-6082-4668-8AA7-F2757C8EC20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1469BD5F-3BFE-4BA0-A24F-7F80A73B82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224D532A-F49F-4BB9-AAA6-8B2B89CB6F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EB2224AE-40A4-483D-991E-9490A01B76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DD3DE117-F3FA-4657-B4A7-40DE41238F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D85EA1EB-1126-463C-AD87-4FB126C6FF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90336723-7646-4B25-9EE9-519CC83342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652B6D8B-5579-4262-9376-B702382B0E2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B07893BD-D1AE-48C1-91A9-D478793762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0C6FEEA5-8E66-4C31-92AD-01305FF488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D3E18335-591C-4354-9390-DD371BB3F9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151098D0-C2B4-4D61-92D5-C81DDBDA22D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3EACD9C3-3E01-47CF-BC68-BDAE22E30B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80A5C950-6480-44E0-9D50-F193147D55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C68F1BDE-24EB-4308-AB69-F353C8598B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D83E12EF-845B-41E6-BA82-F6CD46C0FE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E646EE72-4D70-46B4-B655-74722AAC2A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72BB073B-89FD-4B47-814B-A8EE7A1EE1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EEE25488-63A9-43E5-A03F-2E628C3B21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2BE7FDEE-BD70-4D8F-B5CE-4D03F1D00E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3039673A-8522-4BFC-B8B2-7F2FEAED41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47AB08C4-AF01-4D1D-90EA-A4113CFF99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FC8E7B06-FF45-4365-9DF4-E8E315A5B34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08F00765-F5EC-427C-A7A1-CDFA0406F2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2FE1EF8A-C81D-4879-9142-3697CA0BCB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D80C0B62-6F07-4DD2-B308-F3C29F2944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E9C7C8CB-2D13-4138-B3C1-B78EC19B59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8EB1BC7E-04BC-423C-843D-7C149C25A1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A8BA62C3-B17C-4AD0-B585-1C42ED7456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1B6F8BD1-22F9-4EE2-93C7-F859F3B990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B173F2AA-33AE-4A43-AFA9-50C60D6F68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16339DB1-5BB0-42C5-B12D-7555AD403D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1413BF1A-CE02-41EB-8977-EBE39AE0DAB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7899680C-3DC7-4B71-8D34-7EE8306FEC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13B57EA5-419A-4EE0-BB93-356B12F6D0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37A79B15-73B1-417F-A985-25FBC893F7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566DE9DC-92E2-44D8-B7D0-D1295DD8F0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A9A1F3CD-685D-4541-8715-91E39B1E23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C63E90F9-BD80-4805-A68E-CA56D52496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1014402D-979B-4D18-9E85-4D8F6C986F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2A04AE49-4B0B-4908-B1DB-480F568D28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3293E6AC-4EF0-4B88-AC7E-BCB112010B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6344B49D-AFCD-4426-AC08-F3128282C3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83B776AB-0884-47E4-AC8D-69A19A6103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01EC5397-87DB-4803-855B-44DFE9BBB8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18EF0075-59DA-4C16-BF01-C65EE2DDD8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9ABF3642-CC62-4EA5-8A59-1AFF97A560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F7715913-AE6D-4FFC-A6EC-E7EE027D27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46B78CB6-17D0-445E-A523-FD18D3BE29D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783E7655-41DA-4DFA-9DEC-FD37064F0AB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5E953697-F897-4DE0-B735-80C721129E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7C7CED19-0566-4D81-A59A-5A3561F1B7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CE247A59-B18F-4331-BC8D-07C3DA5E8E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F21C3132-6A07-4EB5-A00C-2176067CB1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4067D677-3FA9-4187-B1CA-F6298A917C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82E9FC80-B3E8-47CE-862C-9F6E9E598A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2D383F3C-A57C-472A-9E05-CCD8A4F8E5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E534D376-6ABA-4DF9-BBEA-EB5A881804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2050" name="Picture 2" descr="Light at end tunnel Royalty Free Vector Image - VectorStock">
            <a:extLst>
              <a:ext uri="{FF2B5EF4-FFF2-40B4-BE49-F238E27FC236}">
                <a16:creationId xmlns:a16="http://schemas.microsoft.com/office/drawing/2014/main" xmlns="" id="{D2551813-496E-BB43-93F2-BE61ACB0BFD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9138"/>
          <a:stretch/>
        </p:blipFill>
        <p:spPr bwMode="auto">
          <a:xfrm>
            <a:off x="6911325" y="1860531"/>
            <a:ext cx="4440135" cy="410605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64418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799" y="1150076"/>
            <a:ext cx="3659389" cy="4557849"/>
          </a:xfrm>
        </p:spPr>
        <p:txBody>
          <a:bodyPr>
            <a:normAutofit/>
          </a:bodyPr>
          <a:lstStyle/>
          <a:p>
            <a:pPr algn="r"/>
            <a:r>
              <a:rPr lang="en-US" dirty="0"/>
              <a:t>Observations</a:t>
            </a:r>
            <a:endParaRPr lang="en-US"/>
          </a:p>
        </p:txBody>
      </p:sp>
      <p:cxnSp>
        <p:nvCxnSpPr>
          <p:cNvPr id="10" name="Straight Connector 9">
            <a:extLst>
              <a:ext uri="{FF2B5EF4-FFF2-40B4-BE49-F238E27FC236}">
                <a16:creationId xmlns:a16="http://schemas.microsoft.com/office/drawing/2014/main" xmlns=""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8658" y="1150076"/>
            <a:ext cx="6517543" cy="4557849"/>
          </a:xfrm>
        </p:spPr>
        <p:txBody>
          <a:bodyPr>
            <a:normAutofit/>
          </a:bodyPr>
          <a:lstStyle/>
          <a:p>
            <a:r>
              <a:rPr lang="en-US" sz="2400" dirty="0"/>
              <a:t>Activation or implementation of plans, policies, processes, and procedures, requests for resources, use of mutual aid agreements, etc.</a:t>
            </a:r>
          </a:p>
          <a:p>
            <a:r>
              <a:rPr lang="en-US" sz="2400" dirty="0"/>
              <a:t>Roles and responsibilities and authorities of the government agencies, jurisdictions, and private organizations</a:t>
            </a:r>
          </a:p>
          <a:p>
            <a:r>
              <a:rPr lang="en-US" sz="2400" dirty="0"/>
              <a:t>Pertinent decisions made or decision-making processes </a:t>
            </a:r>
          </a:p>
          <a:p>
            <a:r>
              <a:rPr lang="en-US" sz="2400" dirty="0"/>
              <a:t>Information sharing with other agencies and the public.</a:t>
            </a:r>
          </a:p>
        </p:txBody>
      </p:sp>
    </p:spTree>
    <p:extLst>
      <p:ext uri="{BB962C8B-B14F-4D97-AF65-F5344CB8AC3E}">
        <p14:creationId xmlns:p14="http://schemas.microsoft.com/office/powerpoint/2010/main" val="162962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Categories of Observation</a:t>
            </a:r>
          </a:p>
        </p:txBody>
      </p:sp>
      <p:pic>
        <p:nvPicPr>
          <p:cNvPr id="7" name="Picture 6"/>
          <p:cNvPicPr>
            <a:picLocks noChangeAspect="1"/>
          </p:cNvPicPr>
          <p:nvPr/>
        </p:nvPicPr>
        <p:blipFill>
          <a:blip r:embed="rId2"/>
          <a:stretch>
            <a:fillRect/>
          </a:stretch>
        </p:blipFill>
        <p:spPr>
          <a:xfrm>
            <a:off x="1049790" y="2322650"/>
            <a:ext cx="10092420" cy="3027726"/>
          </a:xfrm>
          <a:prstGeom prst="rect">
            <a:avLst/>
          </a:prstGeom>
        </p:spPr>
      </p:pic>
    </p:spTree>
    <p:extLst>
      <p:ext uri="{BB962C8B-B14F-4D97-AF65-F5344CB8AC3E}">
        <p14:creationId xmlns:p14="http://schemas.microsoft.com/office/powerpoint/2010/main" val="3030806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Incorporating Observations into the AAR</a:t>
            </a:r>
          </a:p>
        </p:txBody>
      </p:sp>
      <p:graphicFrame>
        <p:nvGraphicFramePr>
          <p:cNvPr id="6" name="Content Placeholder 2">
            <a:extLst>
              <a:ext uri="{FF2B5EF4-FFF2-40B4-BE49-F238E27FC236}">
                <a16:creationId xmlns:a16="http://schemas.microsoft.com/office/drawing/2014/main" xmlns="" id="{C4574C97-E9C4-4388-9B8A-911DE2BFFA4A}"/>
              </a:ext>
            </a:extLst>
          </p:cNvPr>
          <p:cNvGraphicFramePr>
            <a:graphicFrameLocks noGrp="1"/>
          </p:cNvGraphicFramePr>
          <p:nvPr>
            <p:ph sz="half" idx="1"/>
            <p:extLst>
              <p:ext uri="{D42A27DB-BD31-4B8C-83A1-F6EECF244321}">
                <p14:modId xmlns:p14="http://schemas.microsoft.com/office/powerpoint/2010/main" val="1594515430"/>
              </p:ext>
            </p:extLst>
          </p:nvPr>
        </p:nvGraphicFramePr>
        <p:xfrm>
          <a:off x="685802" y="2142067"/>
          <a:ext cx="4995334" cy="3649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half" idx="2"/>
          </p:nvPr>
        </p:nvSpPr>
        <p:spPr>
          <a:xfrm>
            <a:off x="6510866" y="3238500"/>
            <a:ext cx="4995332" cy="1456267"/>
          </a:xfrm>
          <a:prstGeom prst="flowChartAlternateProcess">
            <a:avLst/>
          </a:prstGeom>
          <a:solidFill>
            <a:schemeClr val="accent1">
              <a:lumMod val="75000"/>
            </a:schemeClr>
          </a:solidFill>
        </p:spPr>
        <p:txBody>
          <a:bodyPr>
            <a:normAutofit/>
          </a:bodyPr>
          <a:lstStyle/>
          <a:p>
            <a:r>
              <a:rPr lang="en-US" b="1" dirty="0"/>
              <a:t>Discussion Question 3:</a:t>
            </a:r>
          </a:p>
          <a:p>
            <a:pPr lvl="1"/>
            <a:r>
              <a:rPr lang="en-US" b="1" dirty="0"/>
              <a:t>Can someone provide examples of issues that they discovered that meet these definitions? </a:t>
            </a:r>
          </a:p>
        </p:txBody>
      </p:sp>
    </p:spTree>
    <p:extLst>
      <p:ext uri="{BB962C8B-B14F-4D97-AF65-F5344CB8AC3E}">
        <p14:creationId xmlns:p14="http://schemas.microsoft.com/office/powerpoint/2010/main" val="1442815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6" name="Picture 17">
            <a:extLst>
              <a:ext uri="{FF2B5EF4-FFF2-40B4-BE49-F238E27FC236}">
                <a16:creationId xmlns:a16="http://schemas.microsoft.com/office/drawing/2014/main" xmlns="" id="{6AF6706C-CF07-43A1-BCC4-CBA5D33820D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 name="Title 4"/>
          <p:cNvSpPr>
            <a:spLocks noGrp="1"/>
          </p:cNvSpPr>
          <p:nvPr>
            <p:ph type="title"/>
          </p:nvPr>
        </p:nvSpPr>
        <p:spPr>
          <a:xfrm>
            <a:off x="8180983" y="639097"/>
            <a:ext cx="3352256" cy="3746634"/>
          </a:xfrm>
        </p:spPr>
        <p:txBody>
          <a:bodyPr vert="horz" lIns="91440" tIns="45720" rIns="91440" bIns="45720" rtlCol="0" anchor="b">
            <a:normAutofit/>
          </a:bodyPr>
          <a:lstStyle/>
          <a:p>
            <a:pPr algn="r"/>
            <a:r>
              <a:rPr lang="en-US" sz="4800"/>
              <a:t>Data Collection &amp; Analysis</a:t>
            </a:r>
          </a:p>
        </p:txBody>
      </p:sp>
      <p:sp>
        <p:nvSpPr>
          <p:cNvPr id="6" name="Text Placeholder 5"/>
          <p:cNvSpPr>
            <a:spLocks noGrp="1"/>
          </p:cNvSpPr>
          <p:nvPr>
            <p:ph type="body" idx="1"/>
          </p:nvPr>
        </p:nvSpPr>
        <p:spPr>
          <a:xfrm>
            <a:off x="8190271" y="4385732"/>
            <a:ext cx="3342968" cy="1828256"/>
          </a:xfrm>
        </p:spPr>
        <p:txBody>
          <a:bodyPr vert="horz" lIns="91440" tIns="45720" rIns="91440" bIns="45720" rtlCol="0" anchor="t">
            <a:normAutofit/>
          </a:bodyPr>
          <a:lstStyle/>
          <a:p>
            <a:pPr algn="r"/>
            <a:endParaRPr lang="en-US" sz="1800"/>
          </a:p>
        </p:txBody>
      </p:sp>
      <p:pic>
        <p:nvPicPr>
          <p:cNvPr id="3" name="Picture 2">
            <a:extLst>
              <a:ext uri="{FF2B5EF4-FFF2-40B4-BE49-F238E27FC236}">
                <a16:creationId xmlns:a16="http://schemas.microsoft.com/office/drawing/2014/main" xmlns="" id="{96837DE9-20BF-844C-B6A4-C99C2B008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810" y="1121453"/>
            <a:ext cx="6921364" cy="462001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3019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AF6706C-CF07-43A1-BCC4-CBA5D33820D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 name="Title 4"/>
          <p:cNvSpPr>
            <a:spLocks noGrp="1"/>
          </p:cNvSpPr>
          <p:nvPr>
            <p:ph type="title"/>
          </p:nvPr>
        </p:nvSpPr>
        <p:spPr>
          <a:xfrm>
            <a:off x="643464" y="4562167"/>
            <a:ext cx="10905069" cy="1150373"/>
          </a:xfrm>
        </p:spPr>
        <p:txBody>
          <a:bodyPr vert="horz" lIns="91440" tIns="45720" rIns="91440" bIns="45720" rtlCol="0" anchor="b">
            <a:normAutofit/>
          </a:bodyPr>
          <a:lstStyle/>
          <a:p>
            <a:pPr algn="r"/>
            <a:r>
              <a:rPr lang="en-US" sz="4800"/>
              <a:t>Data Collection: How do you do it? </a:t>
            </a:r>
          </a:p>
        </p:txBody>
      </p:sp>
      <p:pic>
        <p:nvPicPr>
          <p:cNvPr id="7" name="Picture 6"/>
          <p:cNvPicPr>
            <a:picLocks noChangeAspect="1"/>
          </p:cNvPicPr>
          <p:nvPr/>
        </p:nvPicPr>
        <p:blipFill>
          <a:blip r:embed="rId4"/>
          <a:stretch>
            <a:fillRect/>
          </a:stretch>
        </p:blipFill>
        <p:spPr>
          <a:xfrm>
            <a:off x="2365671" y="958095"/>
            <a:ext cx="7457482" cy="360407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8632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85799" y="1150076"/>
            <a:ext cx="3659389" cy="4557849"/>
          </a:xfrm>
        </p:spPr>
        <p:txBody>
          <a:bodyPr>
            <a:normAutofit/>
          </a:bodyPr>
          <a:lstStyle/>
          <a:p>
            <a:pPr algn="r"/>
            <a:r>
              <a:rPr lang="en-US" dirty="0"/>
              <a:t>Discussion Question 4</a:t>
            </a:r>
            <a:endParaRPr lang="en-US"/>
          </a:p>
        </p:txBody>
      </p:sp>
      <p:cxnSp>
        <p:nvCxnSpPr>
          <p:cNvPr id="13" name="Straight Connector 12">
            <a:extLst>
              <a:ext uri="{FF2B5EF4-FFF2-40B4-BE49-F238E27FC236}">
                <a16:creationId xmlns:a16="http://schemas.microsoft.com/office/drawing/2014/main" xmlns=""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4988658" y="1026509"/>
            <a:ext cx="6517543" cy="4557849"/>
          </a:xfrm>
        </p:spPr>
        <p:txBody>
          <a:bodyPr>
            <a:normAutofit/>
          </a:bodyPr>
          <a:lstStyle/>
          <a:p>
            <a:r>
              <a:rPr lang="en-US" sz="2800" dirty="0"/>
              <a:t>Of the methods of data collection listed on the previous slide:</a:t>
            </a:r>
          </a:p>
          <a:p>
            <a:pPr lvl="1"/>
            <a:r>
              <a:rPr lang="en-US" sz="2400" dirty="0"/>
              <a:t>How many of these have you or will you use to develop your After Action Report? </a:t>
            </a:r>
          </a:p>
          <a:p>
            <a:pPr lvl="1"/>
            <a:r>
              <a:rPr lang="en-US" sz="2400" dirty="0"/>
              <a:t>Are there any other methods of data collection that you have used or plan to use that aren’t listed? </a:t>
            </a:r>
          </a:p>
        </p:txBody>
      </p:sp>
    </p:spTree>
    <p:extLst>
      <p:ext uri="{BB962C8B-B14F-4D97-AF65-F5344CB8AC3E}">
        <p14:creationId xmlns:p14="http://schemas.microsoft.com/office/powerpoint/2010/main" val="330999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799" y="1150076"/>
            <a:ext cx="3659389" cy="4557849"/>
          </a:xfrm>
        </p:spPr>
        <p:txBody>
          <a:bodyPr>
            <a:normAutofit/>
          </a:bodyPr>
          <a:lstStyle/>
          <a:p>
            <a:pPr algn="r"/>
            <a:r>
              <a:rPr lang="en-US"/>
              <a:t>Agenda</a:t>
            </a:r>
          </a:p>
        </p:txBody>
      </p:sp>
      <p:cxnSp>
        <p:nvCxnSpPr>
          <p:cNvPr id="10" name="Straight Connector 9">
            <a:extLst>
              <a:ext uri="{FF2B5EF4-FFF2-40B4-BE49-F238E27FC236}">
                <a16:creationId xmlns:a16="http://schemas.microsoft.com/office/drawing/2014/main" xmlns=""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8658" y="1150076"/>
            <a:ext cx="6517543" cy="4557849"/>
          </a:xfrm>
        </p:spPr>
        <p:txBody>
          <a:bodyPr>
            <a:normAutofit fontScale="92500" lnSpcReduction="10000"/>
          </a:bodyPr>
          <a:lstStyle/>
          <a:p>
            <a:pPr>
              <a:lnSpc>
                <a:spcPct val="90000"/>
              </a:lnSpc>
            </a:pPr>
            <a:r>
              <a:rPr lang="en-US" sz="2400" dirty="0"/>
              <a:t>After Action Reports (AAR) 101</a:t>
            </a:r>
          </a:p>
          <a:p>
            <a:pPr>
              <a:lnSpc>
                <a:spcPct val="90000"/>
              </a:lnSpc>
            </a:pPr>
            <a:r>
              <a:rPr lang="en-US" sz="2400" dirty="0"/>
              <a:t>Applying the AAR Process to Continuity of Healthcare Service Delivery</a:t>
            </a:r>
          </a:p>
          <a:p>
            <a:pPr lvl="1">
              <a:lnSpc>
                <a:spcPct val="90000"/>
              </a:lnSpc>
            </a:pPr>
            <a:r>
              <a:rPr lang="en-US" sz="2000" dirty="0"/>
              <a:t>Facility Continuity </a:t>
            </a:r>
          </a:p>
          <a:p>
            <a:pPr lvl="1">
              <a:lnSpc>
                <a:spcPct val="90000"/>
              </a:lnSpc>
            </a:pPr>
            <a:r>
              <a:rPr lang="en-US" sz="2000" dirty="0"/>
              <a:t>System Continuity </a:t>
            </a:r>
          </a:p>
          <a:p>
            <a:pPr lvl="1">
              <a:lnSpc>
                <a:spcPct val="90000"/>
              </a:lnSpc>
            </a:pPr>
            <a:r>
              <a:rPr lang="en-US" sz="2000" dirty="0"/>
              <a:t>Staffing Continuity </a:t>
            </a:r>
          </a:p>
          <a:p>
            <a:pPr>
              <a:lnSpc>
                <a:spcPct val="90000"/>
              </a:lnSpc>
            </a:pPr>
            <a:r>
              <a:rPr lang="en-US" sz="2400" dirty="0"/>
              <a:t>Improvement Planning</a:t>
            </a:r>
          </a:p>
          <a:p>
            <a:pPr lvl="1">
              <a:lnSpc>
                <a:spcPct val="90000"/>
              </a:lnSpc>
            </a:pPr>
            <a:r>
              <a:rPr lang="en-US" sz="2000" dirty="0"/>
              <a:t>Facility Continuity </a:t>
            </a:r>
          </a:p>
          <a:p>
            <a:pPr lvl="1">
              <a:lnSpc>
                <a:spcPct val="90000"/>
              </a:lnSpc>
            </a:pPr>
            <a:r>
              <a:rPr lang="en-US" sz="2000" dirty="0"/>
              <a:t>System Continuity </a:t>
            </a:r>
          </a:p>
          <a:p>
            <a:pPr lvl="1">
              <a:lnSpc>
                <a:spcPct val="90000"/>
              </a:lnSpc>
            </a:pPr>
            <a:r>
              <a:rPr lang="en-US" sz="2000" dirty="0"/>
              <a:t>Staffing Continuity </a:t>
            </a:r>
          </a:p>
          <a:p>
            <a:pPr>
              <a:lnSpc>
                <a:spcPct val="90000"/>
              </a:lnSpc>
            </a:pPr>
            <a:r>
              <a:rPr lang="en-US" sz="2400" dirty="0" err="1"/>
              <a:t>Hotwash</a:t>
            </a:r>
            <a:endParaRPr lang="en-US" sz="2400" dirty="0"/>
          </a:p>
          <a:p>
            <a:pPr>
              <a:lnSpc>
                <a:spcPct val="90000"/>
              </a:lnSpc>
            </a:pPr>
            <a:r>
              <a:rPr lang="en-US" sz="2400" dirty="0"/>
              <a:t>Closing </a:t>
            </a:r>
          </a:p>
          <a:p>
            <a:pPr>
              <a:lnSpc>
                <a:spcPct val="90000"/>
              </a:lnSpc>
            </a:pPr>
            <a:endParaRPr lang="en-US" sz="2400" dirty="0"/>
          </a:p>
        </p:txBody>
      </p:sp>
    </p:spTree>
    <p:extLst>
      <p:ext uri="{BB962C8B-B14F-4D97-AF65-F5344CB8AC3E}">
        <p14:creationId xmlns:p14="http://schemas.microsoft.com/office/powerpoint/2010/main" val="1495121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F65CD9-825D-44BD-8681-D42D260D4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B2F64C47-BE0B-4DA4-A62F-C6922DD208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5801" y="643466"/>
            <a:ext cx="2590799" cy="4995333"/>
          </a:xfrm>
        </p:spPr>
        <p:txBody>
          <a:bodyPr>
            <a:normAutofit/>
          </a:bodyPr>
          <a:lstStyle/>
          <a:p>
            <a:r>
              <a:rPr lang="en-US">
                <a:solidFill>
                  <a:srgbClr val="FFFFFF"/>
                </a:solidFill>
              </a:rPr>
              <a:t>Root Cause Analysis</a:t>
            </a:r>
          </a:p>
        </p:txBody>
      </p:sp>
      <p:graphicFrame>
        <p:nvGraphicFramePr>
          <p:cNvPr id="5" name="Content Placeholder 2">
            <a:extLst>
              <a:ext uri="{FF2B5EF4-FFF2-40B4-BE49-F238E27FC236}">
                <a16:creationId xmlns:a16="http://schemas.microsoft.com/office/drawing/2014/main" xmlns="" id="{0816899C-01E2-4968-845C-36158BDF9CA3}"/>
              </a:ext>
            </a:extLst>
          </p:cNvPr>
          <p:cNvGraphicFramePr>
            <a:graphicFrameLocks noGrp="1"/>
          </p:cNvGraphicFramePr>
          <p:nvPr>
            <p:ph idx="1"/>
            <p:extLst>
              <p:ext uri="{D42A27DB-BD31-4B8C-83A1-F6EECF244321}">
                <p14:modId xmlns:p14="http://schemas.microsoft.com/office/powerpoint/2010/main" val="3438139780"/>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147812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46" y="208371"/>
            <a:ext cx="10515600" cy="862784"/>
          </a:xfrm>
        </p:spPr>
        <p:txBody>
          <a:bodyPr/>
          <a:lstStyle/>
          <a:p>
            <a:r>
              <a:rPr lang="en-US" dirty="0"/>
              <a:t>Root Cause Analysis (Cont.)</a:t>
            </a:r>
          </a:p>
        </p:txBody>
      </p:sp>
      <p:sp>
        <p:nvSpPr>
          <p:cNvPr id="3" name="Content Placeholder 2"/>
          <p:cNvSpPr>
            <a:spLocks noGrp="1"/>
          </p:cNvSpPr>
          <p:nvPr>
            <p:ph idx="1"/>
          </p:nvPr>
        </p:nvSpPr>
        <p:spPr>
          <a:xfrm>
            <a:off x="681446" y="487136"/>
            <a:ext cx="10515600" cy="4351338"/>
          </a:xfrm>
        </p:spPr>
        <p:txBody>
          <a:bodyPr>
            <a:normAutofit/>
          </a:bodyPr>
          <a:lstStyle/>
          <a:p>
            <a:r>
              <a:rPr lang="en-US" sz="2400" dirty="0"/>
              <a:t>Consider asking the follow questions to narrow down the issue of concern:</a:t>
            </a:r>
          </a:p>
          <a:p>
            <a:pPr lvl="1"/>
            <a:r>
              <a:rPr lang="en-US" sz="2000" dirty="0"/>
              <a:t>Were specific tasks met? If not, what factors contributed to his result? </a:t>
            </a:r>
          </a:p>
          <a:p>
            <a:pPr lvl="1"/>
            <a:r>
              <a:rPr lang="en-US" sz="2000" dirty="0"/>
              <a:t>Did discussions or activities suggest tasks were performed sufficiently? If not, what were the impacts of consequences?</a:t>
            </a:r>
          </a:p>
          <a:p>
            <a:pPr lvl="1"/>
            <a:r>
              <a:rPr lang="en-US" sz="2000" dirty="0"/>
              <a:t>What improvements are required? Are other resources needed? How will they be obtained? </a:t>
            </a:r>
          </a:p>
          <a:p>
            <a:pPr lvl="1"/>
            <a:r>
              <a:rPr lang="en-US" sz="2000" dirty="0"/>
              <a:t> What strengths are required to carry out this task? What decisions would need to be made and who would make them? </a:t>
            </a:r>
          </a:p>
        </p:txBody>
      </p:sp>
      <p:pic>
        <p:nvPicPr>
          <p:cNvPr id="4" name="Content Placeholder 3"/>
          <p:cNvPicPr>
            <a:picLocks noChangeAspect="1"/>
          </p:cNvPicPr>
          <p:nvPr/>
        </p:nvPicPr>
        <p:blipFill>
          <a:blip r:embed="rId2"/>
          <a:stretch>
            <a:fillRect/>
          </a:stretch>
        </p:blipFill>
        <p:spPr>
          <a:xfrm>
            <a:off x="1592851" y="4505176"/>
            <a:ext cx="8439423" cy="1865688"/>
          </a:xfrm>
          <a:prstGeom prst="rect">
            <a:avLst/>
          </a:prstGeom>
        </p:spPr>
      </p:pic>
    </p:spTree>
    <p:extLst>
      <p:ext uri="{BB962C8B-B14F-4D97-AF65-F5344CB8AC3E}">
        <p14:creationId xmlns:p14="http://schemas.microsoft.com/office/powerpoint/2010/main" val="4084691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BECFFDC-94DB-4DA3-94FE-22FEDDA8FA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3" name="Picture 12">
            <a:extLst>
              <a:ext uri="{FF2B5EF4-FFF2-40B4-BE49-F238E27FC236}">
                <a16:creationId xmlns:a16="http://schemas.microsoft.com/office/drawing/2014/main" xmlns="" id="{C2D75EE2-CF15-45F1-A961-37B449E2148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Title 3"/>
          <p:cNvSpPr>
            <a:spLocks noGrp="1"/>
          </p:cNvSpPr>
          <p:nvPr>
            <p:ph type="title"/>
          </p:nvPr>
        </p:nvSpPr>
        <p:spPr>
          <a:xfrm>
            <a:off x="4916129" y="1964267"/>
            <a:ext cx="6243996" cy="2421464"/>
          </a:xfrm>
        </p:spPr>
        <p:txBody>
          <a:bodyPr vert="horz" lIns="91440" tIns="45720" rIns="91440" bIns="45720" rtlCol="0" anchor="b">
            <a:normAutofit/>
          </a:bodyPr>
          <a:lstStyle/>
          <a:p>
            <a:pPr algn="r"/>
            <a:r>
              <a:rPr lang="en-US" sz="4800"/>
              <a:t>BREAK</a:t>
            </a:r>
          </a:p>
        </p:txBody>
      </p:sp>
      <p:sp>
        <p:nvSpPr>
          <p:cNvPr id="5" name="Text Placeholder 4"/>
          <p:cNvSpPr>
            <a:spLocks noGrp="1"/>
          </p:cNvSpPr>
          <p:nvPr>
            <p:ph type="body" idx="1"/>
          </p:nvPr>
        </p:nvSpPr>
        <p:spPr>
          <a:xfrm>
            <a:off x="4916129" y="4385732"/>
            <a:ext cx="6243996" cy="1405467"/>
          </a:xfrm>
        </p:spPr>
        <p:txBody>
          <a:bodyPr vert="horz" lIns="91440" tIns="45720" rIns="91440" bIns="45720" rtlCol="0" anchor="t">
            <a:normAutofit/>
          </a:bodyPr>
          <a:lstStyle/>
          <a:p>
            <a:pPr algn="r"/>
            <a:endParaRPr lang="en-US" sz="1800"/>
          </a:p>
        </p:txBody>
      </p:sp>
      <p:pic>
        <p:nvPicPr>
          <p:cNvPr id="7" name="Picture 6">
            <a:extLst>
              <a:ext uri="{FF2B5EF4-FFF2-40B4-BE49-F238E27FC236}">
                <a16:creationId xmlns:a16="http://schemas.microsoft.com/office/drawing/2014/main" xmlns="" id="{6609E4FB-C14B-41C7-ACA4-F705CBBD27BD}"/>
              </a:ext>
            </a:extLst>
          </p:cNvPr>
          <p:cNvPicPr>
            <a:picLocks noChangeAspect="1"/>
          </p:cNvPicPr>
          <p:nvPr/>
        </p:nvPicPr>
        <p:blipFill rotWithShape="1">
          <a:blip r:embed="rId5"/>
          <a:srcRect l="1543" r="53334" b="-2"/>
          <a:stretch/>
        </p:blipFill>
        <p:spPr>
          <a:xfrm>
            <a:off x="20" y="975"/>
            <a:ext cx="4635988" cy="6858000"/>
          </a:xfrm>
          <a:prstGeom prst="rect">
            <a:avLst/>
          </a:prstGeom>
        </p:spPr>
      </p:pic>
    </p:spTree>
    <p:extLst>
      <p:ext uri="{BB962C8B-B14F-4D97-AF65-F5344CB8AC3E}">
        <p14:creationId xmlns:p14="http://schemas.microsoft.com/office/powerpoint/2010/main" val="2190589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EA5B9FE-85C2-499F-9288-5BF61935BCF7}"/>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5" name="Title 4"/>
          <p:cNvSpPr>
            <a:spLocks noGrp="1"/>
          </p:cNvSpPr>
          <p:nvPr>
            <p:ph type="ctrTitle"/>
          </p:nvPr>
        </p:nvSpPr>
        <p:spPr>
          <a:xfrm>
            <a:off x="477981" y="1122363"/>
            <a:ext cx="4023360" cy="3204134"/>
          </a:xfrm>
        </p:spPr>
        <p:txBody>
          <a:bodyPr anchor="b">
            <a:normAutofit/>
          </a:bodyPr>
          <a:lstStyle/>
          <a:p>
            <a:pPr algn="l"/>
            <a:r>
              <a:rPr lang="en-US" sz="4800" dirty="0"/>
              <a:t>MODULE 2</a:t>
            </a:r>
          </a:p>
        </p:txBody>
      </p:sp>
      <p:sp>
        <p:nvSpPr>
          <p:cNvPr id="6" name="Subtitle 5"/>
          <p:cNvSpPr>
            <a:spLocks noGrp="1"/>
          </p:cNvSpPr>
          <p:nvPr>
            <p:ph type="subTitle" idx="1"/>
          </p:nvPr>
        </p:nvSpPr>
        <p:spPr>
          <a:xfrm>
            <a:off x="477980" y="4872922"/>
            <a:ext cx="4023359" cy="1208141"/>
          </a:xfrm>
        </p:spPr>
        <p:txBody>
          <a:bodyPr>
            <a:normAutofit/>
          </a:bodyPr>
          <a:lstStyle/>
          <a:p>
            <a:r>
              <a:rPr lang="en-US" sz="2000" dirty="0"/>
              <a:t>Applying the AAR Process to Continuity of Healthcare Service Delivery</a:t>
            </a:r>
          </a:p>
        </p:txBody>
      </p:sp>
    </p:spTree>
    <p:extLst>
      <p:ext uri="{BB962C8B-B14F-4D97-AF65-F5344CB8AC3E}">
        <p14:creationId xmlns:p14="http://schemas.microsoft.com/office/powerpoint/2010/main" val="719288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Instructions </a:t>
            </a:r>
          </a:p>
        </p:txBody>
      </p:sp>
      <p:sp>
        <p:nvSpPr>
          <p:cNvPr id="5" name="Content Placeholder 4"/>
          <p:cNvSpPr>
            <a:spLocks noGrp="1"/>
          </p:cNvSpPr>
          <p:nvPr>
            <p:ph idx="1"/>
          </p:nvPr>
        </p:nvSpPr>
        <p:spPr>
          <a:xfrm>
            <a:off x="838200" y="1525180"/>
            <a:ext cx="10515600" cy="3462456"/>
          </a:xfrm>
        </p:spPr>
        <p:txBody>
          <a:bodyPr>
            <a:normAutofit/>
          </a:bodyPr>
          <a:lstStyle/>
          <a:p>
            <a:r>
              <a:rPr lang="en-US" sz="2400" dirty="0"/>
              <a:t>15 Minute each, Facility, System, Staff breakouts based on the outline of modules from the TTX’s</a:t>
            </a:r>
          </a:p>
          <a:p>
            <a:r>
              <a:rPr lang="en-US" sz="2400" dirty="0"/>
              <a:t>Using the Root Cause Analysis process</a:t>
            </a:r>
          </a:p>
          <a:p>
            <a:pPr lvl="1"/>
            <a:r>
              <a:rPr lang="en-US" sz="2000" dirty="0"/>
              <a:t>Begin discussions on developing root causes for your response(s) to serve as the basis for your facility AAR.</a:t>
            </a:r>
          </a:p>
          <a:p>
            <a:endParaRPr lang="en-US" sz="2400" dirty="0"/>
          </a:p>
        </p:txBody>
      </p:sp>
      <p:pic>
        <p:nvPicPr>
          <p:cNvPr id="6" name="Picture 5"/>
          <p:cNvPicPr>
            <a:picLocks noChangeAspect="1"/>
          </p:cNvPicPr>
          <p:nvPr/>
        </p:nvPicPr>
        <p:blipFill>
          <a:blip r:embed="rId2"/>
          <a:stretch>
            <a:fillRect/>
          </a:stretch>
        </p:blipFill>
        <p:spPr>
          <a:xfrm>
            <a:off x="1259183" y="4625245"/>
            <a:ext cx="9673634" cy="1852635"/>
          </a:xfrm>
          <a:prstGeom prst="rect">
            <a:avLst/>
          </a:prstGeom>
        </p:spPr>
      </p:pic>
    </p:spTree>
    <p:extLst>
      <p:ext uri="{BB962C8B-B14F-4D97-AF65-F5344CB8AC3E}">
        <p14:creationId xmlns:p14="http://schemas.microsoft.com/office/powerpoint/2010/main" val="87604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611" y="-48893"/>
            <a:ext cx="10515600" cy="1325563"/>
          </a:xfrm>
        </p:spPr>
        <p:txBody>
          <a:bodyPr/>
          <a:lstStyle/>
          <a:p>
            <a:r>
              <a:rPr lang="en-US" dirty="0"/>
              <a:t>Facility Impact </a:t>
            </a:r>
          </a:p>
        </p:txBody>
      </p:sp>
      <p:sp>
        <p:nvSpPr>
          <p:cNvPr id="4" name="Content Placeholder 3"/>
          <p:cNvSpPr>
            <a:spLocks noGrp="1"/>
          </p:cNvSpPr>
          <p:nvPr>
            <p:ph sz="half" idx="1"/>
          </p:nvPr>
        </p:nvSpPr>
        <p:spPr>
          <a:xfrm>
            <a:off x="646611" y="1178011"/>
            <a:ext cx="5181600" cy="3758057"/>
          </a:xfrm>
        </p:spPr>
        <p:txBody>
          <a:bodyPr>
            <a:normAutofit/>
          </a:bodyPr>
          <a:lstStyle/>
          <a:p>
            <a:r>
              <a:rPr lang="en-US" b="1" dirty="0"/>
              <a:t>Facility NOT impacted</a:t>
            </a:r>
            <a:endParaRPr lang="en-US" dirty="0"/>
          </a:p>
          <a:p>
            <a:pPr lvl="0"/>
            <a:r>
              <a:rPr lang="en-US" b="1" dirty="0"/>
              <a:t>My facility has not been affected by an infectious disease (currently COVID-19). Due to current emerging infections in Virginia are there potential direct and/or indirect effects to my facility?</a:t>
            </a:r>
            <a:endParaRPr lang="en-US" dirty="0"/>
          </a:p>
          <a:p>
            <a:pPr lvl="1"/>
            <a:r>
              <a:rPr lang="en-US" dirty="0"/>
              <a:t>Q1: Are there new facility concerns that come to mind?</a:t>
            </a:r>
          </a:p>
          <a:p>
            <a:pPr lvl="1"/>
            <a:r>
              <a:rPr lang="en-US" dirty="0"/>
              <a:t>Q2: Of the concerns you have identified which ones are facility focused?</a:t>
            </a:r>
          </a:p>
          <a:p>
            <a:pPr lvl="1"/>
            <a:r>
              <a:rPr lang="en-US" dirty="0"/>
              <a:t>Q3: Does your current Continuity of Operations Plan (COOP) prepare your facility for maintenance of essential functions short term; long term?</a:t>
            </a:r>
          </a:p>
        </p:txBody>
      </p:sp>
      <p:sp>
        <p:nvSpPr>
          <p:cNvPr id="5" name="Content Placeholder 4"/>
          <p:cNvSpPr>
            <a:spLocks noGrp="1"/>
          </p:cNvSpPr>
          <p:nvPr>
            <p:ph sz="half" idx="2"/>
          </p:nvPr>
        </p:nvSpPr>
        <p:spPr>
          <a:xfrm>
            <a:off x="6096000" y="1178011"/>
            <a:ext cx="5181600" cy="4351338"/>
          </a:xfrm>
        </p:spPr>
        <p:txBody>
          <a:bodyPr>
            <a:normAutofit/>
          </a:bodyPr>
          <a:lstStyle/>
          <a:p>
            <a:r>
              <a:rPr lang="en-US" b="1" dirty="0"/>
              <a:t>Facility Impacted</a:t>
            </a:r>
          </a:p>
          <a:p>
            <a:pPr lvl="0"/>
            <a:r>
              <a:rPr lang="en-US" b="1" dirty="0"/>
              <a:t>My facility has been affected by an infectious disease (currently COVID-19). Due to current emerging infections in Virginia are what issues / concerns to my facility that have occurred or potentially could occur in the future?</a:t>
            </a:r>
            <a:endParaRPr lang="en-US" dirty="0"/>
          </a:p>
          <a:p>
            <a:pPr lvl="1"/>
            <a:r>
              <a:rPr lang="en-US" dirty="0"/>
              <a:t>Q1: Are there new facility concerns that come to mind?</a:t>
            </a:r>
          </a:p>
          <a:p>
            <a:pPr lvl="1"/>
            <a:r>
              <a:rPr lang="en-US" dirty="0"/>
              <a:t>Q2: Of the concerns you have identified which ones are facility focused?</a:t>
            </a:r>
          </a:p>
          <a:p>
            <a:pPr lvl="1"/>
            <a:r>
              <a:rPr lang="en-US" dirty="0"/>
              <a:t>Q3: Does your current Continuity of Operations Plan (COOP) prepare your facility for maintenance of essential functions short term; long term?</a:t>
            </a:r>
          </a:p>
          <a:p>
            <a:endParaRPr lang="en-US" dirty="0"/>
          </a:p>
        </p:txBody>
      </p:sp>
      <p:pic>
        <p:nvPicPr>
          <p:cNvPr id="6" name="Picture 5"/>
          <p:cNvPicPr>
            <a:picLocks noChangeAspect="1"/>
          </p:cNvPicPr>
          <p:nvPr/>
        </p:nvPicPr>
        <p:blipFill>
          <a:blip r:embed="rId2"/>
          <a:stretch>
            <a:fillRect/>
          </a:stretch>
        </p:blipFill>
        <p:spPr>
          <a:xfrm>
            <a:off x="1811382" y="5337028"/>
            <a:ext cx="8033658" cy="1419225"/>
          </a:xfrm>
          <a:prstGeom prst="rect">
            <a:avLst/>
          </a:prstGeom>
        </p:spPr>
      </p:pic>
    </p:spTree>
    <p:extLst>
      <p:ext uri="{BB962C8B-B14F-4D97-AF65-F5344CB8AC3E}">
        <p14:creationId xmlns:p14="http://schemas.microsoft.com/office/powerpoint/2010/main" val="3366781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System Impact</a:t>
            </a:r>
          </a:p>
        </p:txBody>
      </p:sp>
      <p:sp>
        <p:nvSpPr>
          <p:cNvPr id="4" name="Content Placeholder 3"/>
          <p:cNvSpPr>
            <a:spLocks noGrp="1"/>
          </p:cNvSpPr>
          <p:nvPr>
            <p:ph sz="half" idx="1"/>
          </p:nvPr>
        </p:nvSpPr>
        <p:spPr>
          <a:xfrm>
            <a:off x="550817" y="1325563"/>
            <a:ext cx="5181600" cy="3610269"/>
          </a:xfrm>
        </p:spPr>
        <p:txBody>
          <a:bodyPr>
            <a:normAutofit/>
          </a:bodyPr>
          <a:lstStyle/>
          <a:p>
            <a:pPr lvl="0"/>
            <a:r>
              <a:rPr lang="en-US" b="1" dirty="0"/>
              <a:t>My facility systems have not been affected by an infectious disease (currently COVID-19). Due to current emerging infections in Virginia are there potential direct and/or indirect effects to my systems (supply chain, healthcare records, etc.)?</a:t>
            </a:r>
            <a:endParaRPr lang="en-US" dirty="0"/>
          </a:p>
          <a:p>
            <a:pPr lvl="1"/>
            <a:r>
              <a:rPr lang="en-US" dirty="0"/>
              <a:t>Q1: Are there new system concerns that come to mind?</a:t>
            </a:r>
          </a:p>
          <a:p>
            <a:pPr lvl="1"/>
            <a:r>
              <a:rPr lang="en-US" dirty="0"/>
              <a:t>Q2: Does your current Continuity of Operations Plan (COOP) prepare your facility for system impacts and maintenance of essential functions short term; long term?</a:t>
            </a:r>
          </a:p>
          <a:p>
            <a:endParaRPr lang="en-US" dirty="0"/>
          </a:p>
        </p:txBody>
      </p:sp>
      <p:sp>
        <p:nvSpPr>
          <p:cNvPr id="5" name="Content Placeholder 4"/>
          <p:cNvSpPr>
            <a:spLocks noGrp="1"/>
          </p:cNvSpPr>
          <p:nvPr>
            <p:ph sz="half" idx="2"/>
          </p:nvPr>
        </p:nvSpPr>
        <p:spPr>
          <a:xfrm>
            <a:off x="6172200" y="1325562"/>
            <a:ext cx="5181600" cy="3824839"/>
          </a:xfrm>
        </p:spPr>
        <p:txBody>
          <a:bodyPr>
            <a:normAutofit/>
          </a:bodyPr>
          <a:lstStyle/>
          <a:p>
            <a:pPr lvl="0"/>
            <a:r>
              <a:rPr lang="en-US" b="1" dirty="0"/>
              <a:t>My facility systems have been affected by an infectious disease (currently COVID-19). Due to current emerging infections in Virginia are what issues / concerns to my systems that have occurred or potentially could occur in the future (i.e. supply chain, healthcare records, etc.)?</a:t>
            </a:r>
            <a:endParaRPr lang="en-US" dirty="0"/>
          </a:p>
          <a:p>
            <a:pPr lvl="1"/>
            <a:r>
              <a:rPr lang="en-US" dirty="0"/>
              <a:t>Q1: Are there new system concerns that come to mind?</a:t>
            </a:r>
          </a:p>
          <a:p>
            <a:pPr lvl="1"/>
            <a:r>
              <a:rPr lang="en-US" dirty="0"/>
              <a:t>Q2: Does your current Continuity of Operations Plan (COOP) prepare your facility for system impacts and maintenance of essential functions short term; long term?</a:t>
            </a:r>
          </a:p>
          <a:p>
            <a:endParaRPr lang="en-US" dirty="0"/>
          </a:p>
        </p:txBody>
      </p:sp>
      <p:pic>
        <p:nvPicPr>
          <p:cNvPr id="7" name="Picture 6"/>
          <p:cNvPicPr>
            <a:picLocks noChangeAspect="1"/>
          </p:cNvPicPr>
          <p:nvPr/>
        </p:nvPicPr>
        <p:blipFill>
          <a:blip r:embed="rId2"/>
          <a:stretch>
            <a:fillRect/>
          </a:stretch>
        </p:blipFill>
        <p:spPr>
          <a:xfrm>
            <a:off x="2496365" y="5245413"/>
            <a:ext cx="6765199" cy="1495571"/>
          </a:xfrm>
          <a:prstGeom prst="rect">
            <a:avLst/>
          </a:prstGeom>
        </p:spPr>
      </p:pic>
    </p:spTree>
    <p:extLst>
      <p:ext uri="{BB962C8B-B14F-4D97-AF65-F5344CB8AC3E}">
        <p14:creationId xmlns:p14="http://schemas.microsoft.com/office/powerpoint/2010/main" val="3246735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0515600" cy="1162594"/>
          </a:xfrm>
        </p:spPr>
        <p:txBody>
          <a:bodyPr/>
          <a:lstStyle/>
          <a:p>
            <a:r>
              <a:rPr lang="en-US" dirty="0"/>
              <a:t>Staff Impact</a:t>
            </a:r>
          </a:p>
        </p:txBody>
      </p:sp>
      <p:sp>
        <p:nvSpPr>
          <p:cNvPr id="4" name="Content Placeholder 3"/>
          <p:cNvSpPr>
            <a:spLocks noGrp="1"/>
          </p:cNvSpPr>
          <p:nvPr>
            <p:ph sz="half" idx="1"/>
          </p:nvPr>
        </p:nvSpPr>
        <p:spPr>
          <a:xfrm>
            <a:off x="629194" y="1162024"/>
            <a:ext cx="5181600" cy="3965219"/>
          </a:xfrm>
        </p:spPr>
        <p:txBody>
          <a:bodyPr>
            <a:normAutofit/>
          </a:bodyPr>
          <a:lstStyle/>
          <a:p>
            <a:pPr lvl="0"/>
            <a:r>
              <a:rPr lang="en-US" b="1" dirty="0"/>
              <a:t>My facility has not been affected by an infectious disease (currently COVID-19). Due to current emerging infections in Virginia are there potential direct and/or indirect effects to facility staffing (i.e. clinical and non-clinical staff, leadership, succession and delegation of authority)?</a:t>
            </a:r>
            <a:endParaRPr lang="en-US" dirty="0"/>
          </a:p>
          <a:p>
            <a:pPr lvl="1"/>
            <a:r>
              <a:rPr lang="en-US" sz="1800" u="sng" dirty="0"/>
              <a:t>Q1:</a:t>
            </a:r>
            <a:r>
              <a:rPr lang="en-US" sz="1800" dirty="0"/>
              <a:t> What are staffing concerns that your facility should be considering?</a:t>
            </a:r>
          </a:p>
          <a:p>
            <a:pPr lvl="1"/>
            <a:r>
              <a:rPr lang="en-US" sz="1800" u="sng" dirty="0"/>
              <a:t>Q2:</a:t>
            </a:r>
            <a:r>
              <a:rPr lang="en-US" sz="1800" dirty="0"/>
              <a:t> Does your current Continuity of Operations Plan (COOP) prepare your facility for system impacts and maintenance of essential functions short term; long term?</a:t>
            </a:r>
          </a:p>
          <a:p>
            <a:endParaRPr lang="en-US" dirty="0"/>
          </a:p>
        </p:txBody>
      </p:sp>
      <p:sp>
        <p:nvSpPr>
          <p:cNvPr id="5" name="Content Placeholder 4"/>
          <p:cNvSpPr>
            <a:spLocks noGrp="1"/>
          </p:cNvSpPr>
          <p:nvPr>
            <p:ph sz="half" idx="2"/>
          </p:nvPr>
        </p:nvSpPr>
        <p:spPr>
          <a:xfrm>
            <a:off x="6228806" y="1096693"/>
            <a:ext cx="5181600" cy="4351338"/>
          </a:xfrm>
        </p:spPr>
        <p:txBody>
          <a:bodyPr>
            <a:normAutofit/>
          </a:bodyPr>
          <a:lstStyle/>
          <a:p>
            <a:pPr lvl="0"/>
            <a:r>
              <a:rPr lang="en-US" b="1" dirty="0"/>
              <a:t>My facility has been affected by an infectious disease (currently COVID-19). Due to current emerging infections in Virginia what are issues / concerns to staffing that have occurred or potentially could occur in the future (i.e. clinical and non-clinical staff, leadership, succession and delegation of authority)?</a:t>
            </a:r>
            <a:endParaRPr lang="en-US" dirty="0"/>
          </a:p>
          <a:p>
            <a:pPr lvl="1"/>
            <a:r>
              <a:rPr lang="en-US" sz="1800" u="sng" dirty="0"/>
              <a:t>Q1:</a:t>
            </a:r>
            <a:r>
              <a:rPr lang="en-US" sz="1800" dirty="0"/>
              <a:t> What are staffing concerns that your facility should be considering?</a:t>
            </a:r>
          </a:p>
          <a:p>
            <a:pPr lvl="1"/>
            <a:r>
              <a:rPr lang="en-US" sz="1800" u="sng" dirty="0"/>
              <a:t>Q2:</a:t>
            </a:r>
            <a:r>
              <a:rPr lang="en-US" sz="1800" dirty="0"/>
              <a:t> Does your current Continuity of Operations Plan (COOP) prepare your facility for system impacts and maintenance of essential functions short term; long term?</a:t>
            </a:r>
          </a:p>
          <a:p>
            <a:endParaRPr lang="en-US" dirty="0"/>
          </a:p>
        </p:txBody>
      </p:sp>
      <p:pic>
        <p:nvPicPr>
          <p:cNvPr id="6" name="Picture 5"/>
          <p:cNvPicPr>
            <a:picLocks noChangeAspect="1"/>
          </p:cNvPicPr>
          <p:nvPr/>
        </p:nvPicPr>
        <p:blipFill>
          <a:blip r:embed="rId2"/>
          <a:stretch>
            <a:fillRect/>
          </a:stretch>
        </p:blipFill>
        <p:spPr>
          <a:xfrm>
            <a:off x="2360560" y="5183844"/>
            <a:ext cx="6752136" cy="1492683"/>
          </a:xfrm>
          <a:prstGeom prst="rect">
            <a:avLst/>
          </a:prstGeom>
        </p:spPr>
      </p:pic>
    </p:spTree>
    <p:extLst>
      <p:ext uri="{BB962C8B-B14F-4D97-AF65-F5344CB8AC3E}">
        <p14:creationId xmlns:p14="http://schemas.microsoft.com/office/powerpoint/2010/main" val="3622112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5806" y="643463"/>
            <a:ext cx="3706762" cy="1608124"/>
          </a:xfrm>
        </p:spPr>
        <p:txBody>
          <a:bodyPr>
            <a:normAutofit/>
          </a:bodyPr>
          <a:lstStyle/>
          <a:p>
            <a:pPr>
              <a:lnSpc>
                <a:spcPct val="90000"/>
              </a:lnSpc>
            </a:pPr>
            <a:r>
              <a:rPr lang="en-US" sz="3300"/>
              <a:t>Large Group Discussion/Recap</a:t>
            </a:r>
          </a:p>
        </p:txBody>
      </p:sp>
      <p:pic>
        <p:nvPicPr>
          <p:cNvPr id="5" name="Picture 4">
            <a:extLst>
              <a:ext uri="{FF2B5EF4-FFF2-40B4-BE49-F238E27FC236}">
                <a16:creationId xmlns:a16="http://schemas.microsoft.com/office/drawing/2014/main" xmlns="" id="{DC566F86-35C1-4981-936A-6D103BB840C9}"/>
              </a:ext>
            </a:extLst>
          </p:cNvPr>
          <p:cNvPicPr>
            <a:picLocks noChangeAspect="1"/>
          </p:cNvPicPr>
          <p:nvPr/>
        </p:nvPicPr>
        <p:blipFill rotWithShape="1">
          <a:blip r:embed="rId3"/>
          <a:srcRect l="12795" r="4605"/>
          <a:stretch/>
        </p:blipFill>
        <p:spPr>
          <a:xfrm>
            <a:off x="20" y="975"/>
            <a:ext cx="7552924" cy="6858000"/>
          </a:xfrm>
          <a:prstGeom prst="rect">
            <a:avLst/>
          </a:prstGeom>
        </p:spPr>
      </p:pic>
      <p:sp>
        <p:nvSpPr>
          <p:cNvPr id="3" name="Content Placeholder 2"/>
          <p:cNvSpPr>
            <a:spLocks noGrp="1"/>
          </p:cNvSpPr>
          <p:nvPr>
            <p:ph idx="1"/>
          </p:nvPr>
        </p:nvSpPr>
        <p:spPr>
          <a:xfrm>
            <a:off x="7865806" y="2251587"/>
            <a:ext cx="3706762" cy="3972232"/>
          </a:xfrm>
        </p:spPr>
        <p:txBody>
          <a:bodyPr>
            <a:normAutofit/>
          </a:bodyPr>
          <a:lstStyle/>
          <a:p>
            <a:r>
              <a:rPr lang="en-US" sz="2800" dirty="0"/>
              <a:t>Questions? </a:t>
            </a:r>
          </a:p>
          <a:p>
            <a:endParaRPr lang="en-US" sz="2800" dirty="0"/>
          </a:p>
          <a:p>
            <a:r>
              <a:rPr lang="en-US" sz="2800" dirty="0"/>
              <a:t>Anyone willing to share an example of their analysis? </a:t>
            </a:r>
          </a:p>
        </p:txBody>
      </p:sp>
    </p:spTree>
    <p:extLst>
      <p:ext uri="{BB962C8B-B14F-4D97-AF65-F5344CB8AC3E}">
        <p14:creationId xmlns:p14="http://schemas.microsoft.com/office/powerpoint/2010/main" val="3710393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BECFFDC-94DB-4DA3-94FE-22FEDDA8FA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7" name="Picture 6">
            <a:extLst>
              <a:ext uri="{FF2B5EF4-FFF2-40B4-BE49-F238E27FC236}">
                <a16:creationId xmlns:a16="http://schemas.microsoft.com/office/drawing/2014/main" xmlns="" id="{136F2429-F617-4C76-919F-987DCF524F8A}"/>
              </a:ext>
            </a:extLst>
          </p:cNvPr>
          <p:cNvPicPr>
            <a:picLocks noChangeAspect="1"/>
          </p:cNvPicPr>
          <p:nvPr/>
        </p:nvPicPr>
        <p:blipFill rotWithShape="1">
          <a:blip r:embed="rId4"/>
          <a:srcRect l="3993" r="22769"/>
          <a:stretch/>
        </p:blipFill>
        <p:spPr>
          <a:xfrm>
            <a:off x="20" y="975"/>
            <a:ext cx="7552924" cy="6858000"/>
          </a:xfrm>
          <a:prstGeom prst="rect">
            <a:avLst/>
          </a:prstGeom>
        </p:spPr>
      </p:pic>
      <p:pic>
        <p:nvPicPr>
          <p:cNvPr id="13" name="Picture 12">
            <a:extLst>
              <a:ext uri="{FF2B5EF4-FFF2-40B4-BE49-F238E27FC236}">
                <a16:creationId xmlns:a16="http://schemas.microsoft.com/office/drawing/2014/main" xmlns="" id="{98BF0107-3463-486E-B9EE-5A5727B4F7F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Title 3"/>
          <p:cNvSpPr>
            <a:spLocks noGrp="1"/>
          </p:cNvSpPr>
          <p:nvPr>
            <p:ph type="title"/>
          </p:nvPr>
        </p:nvSpPr>
        <p:spPr>
          <a:xfrm>
            <a:off x="7905135" y="1964267"/>
            <a:ext cx="3254990" cy="2421464"/>
          </a:xfrm>
        </p:spPr>
        <p:txBody>
          <a:bodyPr vert="horz" lIns="91440" tIns="45720" rIns="91440" bIns="45720" rtlCol="0" anchor="b">
            <a:normAutofit/>
          </a:bodyPr>
          <a:lstStyle/>
          <a:p>
            <a:pPr algn="r"/>
            <a:r>
              <a:rPr lang="en-US" sz="4800"/>
              <a:t>Break</a:t>
            </a:r>
          </a:p>
        </p:txBody>
      </p:sp>
      <p:sp>
        <p:nvSpPr>
          <p:cNvPr id="5" name="Text Placeholder 4"/>
          <p:cNvSpPr>
            <a:spLocks noGrp="1"/>
          </p:cNvSpPr>
          <p:nvPr>
            <p:ph type="body" idx="1"/>
          </p:nvPr>
        </p:nvSpPr>
        <p:spPr>
          <a:xfrm>
            <a:off x="7905135" y="4385732"/>
            <a:ext cx="3254990" cy="1405467"/>
          </a:xfrm>
        </p:spPr>
        <p:txBody>
          <a:bodyPr vert="horz" lIns="91440" tIns="45720" rIns="91440" bIns="45720" rtlCol="0" anchor="t">
            <a:normAutofit/>
          </a:bodyPr>
          <a:lstStyle/>
          <a:p>
            <a:pPr algn="r"/>
            <a:endParaRPr lang="en-US" sz="1800"/>
          </a:p>
        </p:txBody>
      </p:sp>
    </p:spTree>
    <p:extLst>
      <p:ext uri="{BB962C8B-B14F-4D97-AF65-F5344CB8AC3E}">
        <p14:creationId xmlns:p14="http://schemas.microsoft.com/office/powerpoint/2010/main" val="230537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4384" y="609599"/>
            <a:ext cx="6282266" cy="1456267"/>
          </a:xfrm>
        </p:spPr>
        <p:txBody>
          <a:bodyPr>
            <a:normAutofit/>
          </a:bodyPr>
          <a:lstStyle/>
          <a:p>
            <a:r>
              <a:rPr lang="en-US" dirty="0"/>
              <a:t>Terminal Learning Objective</a:t>
            </a:r>
          </a:p>
        </p:txBody>
      </p:sp>
      <p:sp>
        <p:nvSpPr>
          <p:cNvPr id="3" name="Content Placeholder 2"/>
          <p:cNvSpPr>
            <a:spLocks noGrp="1"/>
          </p:cNvSpPr>
          <p:nvPr>
            <p:ph idx="1"/>
          </p:nvPr>
        </p:nvSpPr>
        <p:spPr>
          <a:xfrm>
            <a:off x="4754384" y="2142066"/>
            <a:ext cx="6282266" cy="3649133"/>
          </a:xfrm>
        </p:spPr>
        <p:txBody>
          <a:bodyPr>
            <a:normAutofit/>
          </a:bodyPr>
          <a:lstStyle/>
          <a:p>
            <a:pPr marL="0" indent="0" algn="ctr">
              <a:buNone/>
            </a:pPr>
            <a:r>
              <a:rPr lang="en-US" sz="2400" dirty="0"/>
              <a:t>Participants should be able to develop an After Action Report and Improvement Plan for their agency, entity, organization or system that supports ongoing preparedness at the individual, facility and coalition level. </a:t>
            </a:r>
          </a:p>
          <a:p>
            <a:pPr marL="0" indent="0" algn="ctr">
              <a:buNone/>
            </a:pPr>
            <a:endParaRPr lang="en-US" sz="2400" dirty="0"/>
          </a:p>
        </p:txBody>
      </p:sp>
      <p:pic>
        <p:nvPicPr>
          <p:cNvPr id="7" name="Graphic 6" descr="Meeting">
            <a:extLst>
              <a:ext uri="{FF2B5EF4-FFF2-40B4-BE49-F238E27FC236}">
                <a16:creationId xmlns:a16="http://schemas.microsoft.com/office/drawing/2014/main" xmlns="" id="{C3E28EAB-8C1F-4976-9E60-FE540D5289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5800" y="1707730"/>
            <a:ext cx="3445714" cy="34457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74241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BECFFDC-94DB-4DA3-94FE-22FEDDA8FA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1" name="Picture 10">
            <a:extLst>
              <a:ext uri="{FF2B5EF4-FFF2-40B4-BE49-F238E27FC236}">
                <a16:creationId xmlns:a16="http://schemas.microsoft.com/office/drawing/2014/main" xmlns="" id="{C2D75EE2-CF15-45F1-A961-37B449E2148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4916129" y="1964267"/>
            <a:ext cx="6243996" cy="2421464"/>
          </a:xfrm>
        </p:spPr>
        <p:txBody>
          <a:bodyPr vert="horz" lIns="91440" tIns="45720" rIns="91440" bIns="45720" rtlCol="0" anchor="b">
            <a:normAutofit/>
          </a:bodyPr>
          <a:lstStyle/>
          <a:p>
            <a:pPr algn="r"/>
            <a:r>
              <a:rPr lang="en-US" sz="4800"/>
              <a:t>Improvement Planning</a:t>
            </a:r>
          </a:p>
        </p:txBody>
      </p:sp>
      <p:sp>
        <p:nvSpPr>
          <p:cNvPr id="3" name="Text Placeholder 2"/>
          <p:cNvSpPr>
            <a:spLocks noGrp="1"/>
          </p:cNvSpPr>
          <p:nvPr>
            <p:ph type="body" idx="1"/>
          </p:nvPr>
        </p:nvSpPr>
        <p:spPr>
          <a:xfrm>
            <a:off x="4916129" y="4385732"/>
            <a:ext cx="6243996" cy="1405467"/>
          </a:xfrm>
        </p:spPr>
        <p:txBody>
          <a:bodyPr vert="horz" lIns="91440" tIns="45720" rIns="91440" bIns="45720" rtlCol="0" anchor="t">
            <a:normAutofit/>
          </a:bodyPr>
          <a:lstStyle/>
          <a:p>
            <a:pPr algn="r"/>
            <a:endParaRPr lang="en-US" sz="1800"/>
          </a:p>
        </p:txBody>
      </p:sp>
      <p:pic>
        <p:nvPicPr>
          <p:cNvPr id="5" name="Picture 4">
            <a:extLst>
              <a:ext uri="{FF2B5EF4-FFF2-40B4-BE49-F238E27FC236}">
                <a16:creationId xmlns:a16="http://schemas.microsoft.com/office/drawing/2014/main" xmlns="" id="{FA170D26-BDBB-4615-BC1F-F2E30138151E}"/>
              </a:ext>
            </a:extLst>
          </p:cNvPr>
          <p:cNvPicPr>
            <a:picLocks noChangeAspect="1"/>
          </p:cNvPicPr>
          <p:nvPr/>
        </p:nvPicPr>
        <p:blipFill rotWithShape="1">
          <a:blip r:embed="rId5"/>
          <a:srcRect l="27102" r="27774" b="-2"/>
          <a:stretch/>
        </p:blipFill>
        <p:spPr>
          <a:xfrm>
            <a:off x="20" y="975"/>
            <a:ext cx="4635988" cy="6858000"/>
          </a:xfrm>
          <a:prstGeom prst="rect">
            <a:avLst/>
          </a:prstGeom>
        </p:spPr>
      </p:pic>
    </p:spTree>
    <p:extLst>
      <p:ext uri="{BB962C8B-B14F-4D97-AF65-F5344CB8AC3E}">
        <p14:creationId xmlns:p14="http://schemas.microsoft.com/office/powerpoint/2010/main" val="3414286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75F65CD9-825D-44BD-8681-D42D260D4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B2F64C47-BE0B-4DA4-A62F-C6922DD208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685801" y="643466"/>
            <a:ext cx="2590799" cy="4995333"/>
          </a:xfrm>
        </p:spPr>
        <p:txBody>
          <a:bodyPr>
            <a:normAutofit/>
          </a:bodyPr>
          <a:lstStyle/>
          <a:p>
            <a:r>
              <a:rPr lang="en-US" sz="2800">
                <a:solidFill>
                  <a:srgbClr val="FFFFFF"/>
                </a:solidFill>
              </a:rPr>
              <a:t>What is Improvement Planning</a:t>
            </a:r>
          </a:p>
        </p:txBody>
      </p:sp>
      <p:graphicFrame>
        <p:nvGraphicFramePr>
          <p:cNvPr id="21" name="Content Placeholder 4">
            <a:extLst>
              <a:ext uri="{FF2B5EF4-FFF2-40B4-BE49-F238E27FC236}">
                <a16:creationId xmlns:a16="http://schemas.microsoft.com/office/drawing/2014/main" xmlns="" id="{58E1A32C-6B87-4D53-A424-8A338F7041F7}"/>
              </a:ext>
            </a:extLst>
          </p:cNvPr>
          <p:cNvGraphicFramePr>
            <a:graphicFrameLocks noGrp="1"/>
          </p:cNvGraphicFramePr>
          <p:nvPr>
            <p:ph idx="1"/>
            <p:extLst>
              <p:ext uri="{D42A27DB-BD31-4B8C-83A1-F6EECF244321}">
                <p14:modId xmlns:p14="http://schemas.microsoft.com/office/powerpoint/2010/main" val="692232341"/>
              </p:ext>
            </p:extLst>
          </p:nvPr>
        </p:nvGraphicFramePr>
        <p:xfrm>
          <a:off x="4208317" y="363681"/>
          <a:ext cx="7775863" cy="609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444165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F65CD9-825D-44BD-8681-D42D260D4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B2F64C47-BE0B-4DA4-A62F-C6922DD208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5801" y="643466"/>
            <a:ext cx="2590799" cy="4995333"/>
          </a:xfrm>
        </p:spPr>
        <p:txBody>
          <a:bodyPr>
            <a:normAutofit/>
          </a:bodyPr>
          <a:lstStyle/>
          <a:p>
            <a:r>
              <a:rPr lang="en-US">
                <a:solidFill>
                  <a:srgbClr val="FFFFFF"/>
                </a:solidFill>
              </a:rPr>
              <a:t>SMART Corrective Actions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4469331"/>
              </p:ext>
            </p:extLst>
          </p:nvPr>
        </p:nvGraphicFramePr>
        <p:xfrm>
          <a:off x="4808601" y="1094563"/>
          <a:ext cx="6545200" cy="4434458"/>
        </p:xfrm>
        <a:graphic>
          <a:graphicData uri="http://schemas.openxmlformats.org/drawingml/2006/table">
            <a:tbl>
              <a:tblPr firstRow="1" bandRow="1">
                <a:tableStyleId>{5C22544A-7EE6-4342-B048-85BDC9FD1C3A}</a:tableStyleId>
              </a:tblPr>
              <a:tblGrid>
                <a:gridCol w="1635795">
                  <a:extLst>
                    <a:ext uri="{9D8B030D-6E8A-4147-A177-3AD203B41FA5}">
                      <a16:colId xmlns:a16="http://schemas.microsoft.com/office/drawing/2014/main" xmlns="" val="3732958840"/>
                    </a:ext>
                  </a:extLst>
                </a:gridCol>
                <a:gridCol w="4909405">
                  <a:extLst>
                    <a:ext uri="{9D8B030D-6E8A-4147-A177-3AD203B41FA5}">
                      <a16:colId xmlns:a16="http://schemas.microsoft.com/office/drawing/2014/main" xmlns="" val="4026849510"/>
                    </a:ext>
                  </a:extLst>
                </a:gridCol>
              </a:tblGrid>
              <a:tr h="406620">
                <a:tc>
                  <a:txBody>
                    <a:bodyPr/>
                    <a:lstStyle/>
                    <a:p>
                      <a:endParaRPr lang="en-US" sz="1700"/>
                    </a:p>
                  </a:txBody>
                  <a:tcPr marL="69049" marR="69049" marT="34524" marB="34524"/>
                </a:tc>
                <a:tc>
                  <a:txBody>
                    <a:bodyPr/>
                    <a:lstStyle/>
                    <a:p>
                      <a:endParaRPr lang="en-US" sz="1700"/>
                    </a:p>
                  </a:txBody>
                  <a:tcPr marL="69049" marR="69049" marT="34524" marB="34524"/>
                </a:tc>
                <a:extLst>
                  <a:ext uri="{0D108BD9-81ED-4DB2-BD59-A6C34878D82A}">
                    <a16:rowId xmlns:a16="http://schemas.microsoft.com/office/drawing/2014/main" xmlns="" val="3848041112"/>
                  </a:ext>
                </a:extLst>
              </a:tr>
              <a:tr h="603025">
                <a:tc>
                  <a:txBody>
                    <a:bodyPr/>
                    <a:lstStyle/>
                    <a:p>
                      <a:r>
                        <a:rPr lang="en-US" sz="1700"/>
                        <a:t>SPECIFIC</a:t>
                      </a:r>
                    </a:p>
                  </a:txBody>
                  <a:tcPr marL="69049" marR="69049" marT="34524" marB="34524"/>
                </a:tc>
                <a:tc>
                  <a:txBody>
                    <a:bodyPr/>
                    <a:lstStyle/>
                    <a:p>
                      <a:r>
                        <a:rPr lang="en-US" sz="1700"/>
                        <a:t>Corrective</a:t>
                      </a:r>
                      <a:r>
                        <a:rPr lang="en-US" sz="1700" baseline="0"/>
                        <a:t> actions should address the 5 W’s, Who, What, When, Where and Why? </a:t>
                      </a:r>
                      <a:endParaRPr lang="en-US" sz="1700"/>
                    </a:p>
                  </a:txBody>
                  <a:tcPr marL="69049" marR="69049" marT="34524" marB="34524"/>
                </a:tc>
                <a:extLst>
                  <a:ext uri="{0D108BD9-81ED-4DB2-BD59-A6C34878D82A}">
                    <a16:rowId xmlns:a16="http://schemas.microsoft.com/office/drawing/2014/main" xmlns="" val="125359076"/>
                  </a:ext>
                </a:extLst>
              </a:tr>
              <a:tr h="856203">
                <a:tc>
                  <a:txBody>
                    <a:bodyPr/>
                    <a:lstStyle/>
                    <a:p>
                      <a:r>
                        <a:rPr lang="en-US" sz="1700"/>
                        <a:t>MEASUREABLE</a:t>
                      </a:r>
                    </a:p>
                  </a:txBody>
                  <a:tcPr marL="69049" marR="69049" marT="34524" marB="34524"/>
                </a:tc>
                <a:tc>
                  <a:txBody>
                    <a:bodyPr/>
                    <a:lstStyle/>
                    <a:p>
                      <a:r>
                        <a:rPr lang="en-US" sz="1700"/>
                        <a:t>Corrective actions</a:t>
                      </a:r>
                      <a:r>
                        <a:rPr lang="en-US" sz="1700" baseline="0"/>
                        <a:t> should include numeric or descriptive measures that define quantity, quality, cost, etc.  </a:t>
                      </a:r>
                      <a:endParaRPr lang="en-US" sz="1700"/>
                    </a:p>
                  </a:txBody>
                  <a:tcPr marL="69049" marR="69049" marT="34524" marB="34524"/>
                </a:tc>
                <a:extLst>
                  <a:ext uri="{0D108BD9-81ED-4DB2-BD59-A6C34878D82A}">
                    <a16:rowId xmlns:a16="http://schemas.microsoft.com/office/drawing/2014/main" xmlns="" val="3093211112"/>
                  </a:ext>
                </a:extLst>
              </a:tr>
              <a:tr h="856203">
                <a:tc>
                  <a:txBody>
                    <a:bodyPr/>
                    <a:lstStyle/>
                    <a:p>
                      <a:r>
                        <a:rPr lang="en-US" sz="1700"/>
                        <a:t>ACHIEVABLE </a:t>
                      </a:r>
                    </a:p>
                  </a:txBody>
                  <a:tcPr marL="69049" marR="69049" marT="34524" marB="34524"/>
                </a:tc>
                <a:tc>
                  <a:txBody>
                    <a:bodyPr/>
                    <a:lstStyle/>
                    <a:p>
                      <a:r>
                        <a:rPr lang="en-US" sz="1700"/>
                        <a:t>Corrective actions should be within the control, influence</a:t>
                      </a:r>
                      <a:r>
                        <a:rPr lang="en-US" sz="1700" baseline="0"/>
                        <a:t> and resources of the responsible owner/assignee</a:t>
                      </a:r>
                      <a:endParaRPr lang="en-US" sz="1700"/>
                    </a:p>
                  </a:txBody>
                  <a:tcPr marL="69049" marR="69049" marT="34524" marB="34524"/>
                </a:tc>
                <a:extLst>
                  <a:ext uri="{0D108BD9-81ED-4DB2-BD59-A6C34878D82A}">
                    <a16:rowId xmlns:a16="http://schemas.microsoft.com/office/drawing/2014/main" xmlns="" val="1615344877"/>
                  </a:ext>
                </a:extLst>
              </a:tr>
              <a:tr h="1109382">
                <a:tc>
                  <a:txBody>
                    <a:bodyPr/>
                    <a:lstStyle/>
                    <a:p>
                      <a:r>
                        <a:rPr lang="en-US" sz="1700"/>
                        <a:t>RELEVANT</a:t>
                      </a:r>
                    </a:p>
                  </a:txBody>
                  <a:tcPr marL="69049" marR="69049" marT="34524" marB="34524"/>
                </a:tc>
                <a:tc>
                  <a:txBody>
                    <a:bodyPr/>
                    <a:lstStyle/>
                    <a:p>
                      <a:r>
                        <a:rPr lang="en-US" sz="1700"/>
                        <a:t>Corrective actions should</a:t>
                      </a:r>
                      <a:r>
                        <a:rPr lang="en-US" sz="1700" baseline="0"/>
                        <a:t> be instrumental to the mission of the organization and linked to goals or strategic intent.  Validation of the corrective action ensures that it meets the  goals and intent</a:t>
                      </a:r>
                      <a:endParaRPr lang="en-US" sz="1700"/>
                    </a:p>
                  </a:txBody>
                  <a:tcPr marL="69049" marR="69049" marT="34524" marB="34524"/>
                </a:tc>
                <a:extLst>
                  <a:ext uri="{0D108BD9-81ED-4DB2-BD59-A6C34878D82A}">
                    <a16:rowId xmlns:a16="http://schemas.microsoft.com/office/drawing/2014/main" xmlns="" val="4111669778"/>
                  </a:ext>
                </a:extLst>
              </a:tr>
              <a:tr h="603025">
                <a:tc>
                  <a:txBody>
                    <a:bodyPr/>
                    <a:lstStyle/>
                    <a:p>
                      <a:r>
                        <a:rPr lang="en-US" sz="1700"/>
                        <a:t>TIME BOUND</a:t>
                      </a:r>
                    </a:p>
                  </a:txBody>
                  <a:tcPr marL="69049" marR="69049" marT="34524" marB="34524"/>
                </a:tc>
                <a:tc>
                  <a:txBody>
                    <a:bodyPr/>
                    <a:lstStyle/>
                    <a:p>
                      <a:r>
                        <a:rPr lang="en-US" sz="1700"/>
                        <a:t>Corrective actions should have a specified</a:t>
                      </a:r>
                      <a:r>
                        <a:rPr lang="en-US" sz="1700" baseline="0"/>
                        <a:t> and reasonable timeframe to be completed</a:t>
                      </a:r>
                      <a:endParaRPr lang="en-US" sz="1700"/>
                    </a:p>
                  </a:txBody>
                  <a:tcPr marL="69049" marR="69049" marT="34524" marB="34524"/>
                </a:tc>
                <a:extLst>
                  <a:ext uri="{0D108BD9-81ED-4DB2-BD59-A6C34878D82A}">
                    <a16:rowId xmlns:a16="http://schemas.microsoft.com/office/drawing/2014/main" xmlns="" val="2226386517"/>
                  </a:ext>
                </a:extLst>
              </a:tr>
            </a:tbl>
          </a:graphicData>
        </a:graphic>
      </p:graphicFrame>
    </p:spTree>
    <p:extLst>
      <p:ext uri="{BB962C8B-B14F-4D97-AF65-F5344CB8AC3E}">
        <p14:creationId xmlns:p14="http://schemas.microsoft.com/office/powerpoint/2010/main" val="159154987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799" y="1150076"/>
            <a:ext cx="3659389" cy="4557849"/>
          </a:xfrm>
        </p:spPr>
        <p:txBody>
          <a:bodyPr>
            <a:normAutofit/>
          </a:bodyPr>
          <a:lstStyle/>
          <a:p>
            <a:pPr algn="r"/>
            <a:r>
              <a:rPr lang="en-US" dirty="0"/>
              <a:t>Developing Corrective Actions</a:t>
            </a:r>
          </a:p>
        </p:txBody>
      </p:sp>
      <p:cxnSp>
        <p:nvCxnSpPr>
          <p:cNvPr id="10" name="Straight Connector 9">
            <a:extLst>
              <a:ext uri="{FF2B5EF4-FFF2-40B4-BE49-F238E27FC236}">
                <a16:creationId xmlns:a16="http://schemas.microsoft.com/office/drawing/2014/main" xmlns=""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8658" y="1150076"/>
            <a:ext cx="6517543" cy="4557849"/>
          </a:xfrm>
        </p:spPr>
        <p:txBody>
          <a:bodyPr>
            <a:normAutofit/>
          </a:bodyPr>
          <a:lstStyle/>
          <a:p>
            <a:r>
              <a:rPr lang="en-US" sz="2000" dirty="0"/>
              <a:t>Use the following questions to guide the discussion when developing Corrective Actions:</a:t>
            </a:r>
          </a:p>
          <a:p>
            <a:pPr lvl="1"/>
            <a:r>
              <a:rPr lang="en-US" sz="1800" dirty="0"/>
              <a:t>What changes to </a:t>
            </a:r>
            <a:r>
              <a:rPr lang="en-US" sz="1800" b="1" dirty="0">
                <a:solidFill>
                  <a:schemeClr val="accent6">
                    <a:lumMod val="60000"/>
                    <a:lumOff val="40000"/>
                  </a:schemeClr>
                </a:solidFill>
              </a:rPr>
              <a:t>plans and procedures </a:t>
            </a:r>
            <a:r>
              <a:rPr lang="en-US" sz="1800" dirty="0"/>
              <a:t>will improve performance?</a:t>
            </a:r>
          </a:p>
          <a:p>
            <a:pPr lvl="1"/>
            <a:r>
              <a:rPr lang="en-US" sz="1800" dirty="0"/>
              <a:t>What changes to </a:t>
            </a:r>
            <a:r>
              <a:rPr lang="en-US" sz="1800" b="1" dirty="0">
                <a:solidFill>
                  <a:schemeClr val="accent6">
                    <a:lumMod val="60000"/>
                    <a:lumOff val="40000"/>
                  </a:schemeClr>
                </a:solidFill>
              </a:rPr>
              <a:t>organizational structures </a:t>
            </a:r>
            <a:r>
              <a:rPr lang="en-US" sz="1800" dirty="0"/>
              <a:t>will improve performance? </a:t>
            </a:r>
          </a:p>
          <a:p>
            <a:pPr lvl="1"/>
            <a:r>
              <a:rPr lang="en-US" sz="1800" dirty="0"/>
              <a:t>What changes to </a:t>
            </a:r>
            <a:r>
              <a:rPr lang="en-US" sz="1800" b="1" dirty="0">
                <a:solidFill>
                  <a:schemeClr val="accent6">
                    <a:lumMod val="60000"/>
                    <a:lumOff val="40000"/>
                  </a:schemeClr>
                </a:solidFill>
              </a:rPr>
              <a:t>management processes </a:t>
            </a:r>
            <a:r>
              <a:rPr lang="en-US" sz="1800" dirty="0"/>
              <a:t>will improve performance? </a:t>
            </a:r>
          </a:p>
          <a:p>
            <a:pPr lvl="1"/>
            <a:r>
              <a:rPr lang="en-US" sz="1800" dirty="0"/>
              <a:t>What changes to </a:t>
            </a:r>
            <a:r>
              <a:rPr lang="en-US" sz="1800" b="1" dirty="0">
                <a:solidFill>
                  <a:schemeClr val="accent6">
                    <a:lumMod val="60000"/>
                    <a:lumOff val="40000"/>
                  </a:schemeClr>
                </a:solidFill>
              </a:rPr>
              <a:t>equipment or resources </a:t>
            </a:r>
            <a:r>
              <a:rPr lang="en-US" sz="1800" dirty="0"/>
              <a:t>will improve performance? </a:t>
            </a:r>
          </a:p>
          <a:p>
            <a:pPr lvl="1"/>
            <a:r>
              <a:rPr lang="en-US" sz="1800" dirty="0"/>
              <a:t>Was </a:t>
            </a:r>
            <a:r>
              <a:rPr lang="en-US" sz="1800" b="1" dirty="0">
                <a:solidFill>
                  <a:schemeClr val="accent6">
                    <a:lumMod val="60000"/>
                    <a:lumOff val="40000"/>
                  </a:schemeClr>
                </a:solidFill>
              </a:rPr>
              <a:t>training</a:t>
            </a:r>
            <a:r>
              <a:rPr lang="en-US" sz="1800" dirty="0"/>
              <a:t> provided and did the training improve performance? </a:t>
            </a:r>
          </a:p>
          <a:p>
            <a:pPr lvl="1"/>
            <a:endParaRPr lang="en-US" sz="1800" dirty="0"/>
          </a:p>
        </p:txBody>
      </p:sp>
    </p:spTree>
    <p:extLst>
      <p:ext uri="{BB962C8B-B14F-4D97-AF65-F5344CB8AC3E}">
        <p14:creationId xmlns:p14="http://schemas.microsoft.com/office/powerpoint/2010/main" val="3505776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5458" y="639097"/>
            <a:ext cx="6593075" cy="1612490"/>
          </a:xfrm>
        </p:spPr>
        <p:txBody>
          <a:bodyPr>
            <a:normAutofit/>
          </a:bodyPr>
          <a:lstStyle/>
          <a:p>
            <a:r>
              <a:rPr lang="en-US" dirty="0"/>
              <a:t>Corrective Action Development Activity</a:t>
            </a:r>
          </a:p>
        </p:txBody>
      </p:sp>
      <p:pic>
        <p:nvPicPr>
          <p:cNvPr id="5" name="Picture 4">
            <a:extLst>
              <a:ext uri="{FF2B5EF4-FFF2-40B4-BE49-F238E27FC236}">
                <a16:creationId xmlns:a16="http://schemas.microsoft.com/office/drawing/2014/main" xmlns="" id="{4F88FD15-0473-4096-A077-AF6FDC29E605}"/>
              </a:ext>
            </a:extLst>
          </p:cNvPr>
          <p:cNvPicPr>
            <a:picLocks noChangeAspect="1"/>
          </p:cNvPicPr>
          <p:nvPr/>
        </p:nvPicPr>
        <p:blipFill rotWithShape="1">
          <a:blip r:embed="rId3"/>
          <a:srcRect l="51342" r="7084"/>
          <a:stretch/>
        </p:blipFill>
        <p:spPr>
          <a:xfrm>
            <a:off x="20" y="975"/>
            <a:ext cx="4635988" cy="6858000"/>
          </a:xfrm>
          <a:prstGeom prst="rect">
            <a:avLst/>
          </a:prstGeom>
        </p:spPr>
      </p:pic>
      <p:sp>
        <p:nvSpPr>
          <p:cNvPr id="3" name="Content Placeholder 2"/>
          <p:cNvSpPr>
            <a:spLocks noGrp="1"/>
          </p:cNvSpPr>
          <p:nvPr>
            <p:ph idx="1"/>
          </p:nvPr>
        </p:nvSpPr>
        <p:spPr>
          <a:xfrm>
            <a:off x="4955458" y="2251587"/>
            <a:ext cx="6593075" cy="3972232"/>
          </a:xfrm>
        </p:spPr>
        <p:txBody>
          <a:bodyPr>
            <a:normAutofit/>
          </a:bodyPr>
          <a:lstStyle/>
          <a:p>
            <a:pPr marL="0" indent="0">
              <a:buNone/>
            </a:pPr>
            <a:r>
              <a:rPr lang="en-US" sz="2400"/>
              <a:t>Develop a corrective action for one item from each module discussion earlier activity (Facility, Systems, Staffing) using the:</a:t>
            </a:r>
          </a:p>
          <a:p>
            <a:pPr lvl="1"/>
            <a:r>
              <a:rPr lang="en-US" sz="2000"/>
              <a:t>SMART Corrective Action process </a:t>
            </a:r>
          </a:p>
          <a:p>
            <a:pPr lvl="1"/>
            <a:r>
              <a:rPr lang="en-US" sz="2000"/>
              <a:t>Corrective Action Guiding questions</a:t>
            </a:r>
          </a:p>
          <a:p>
            <a:pPr marL="457200" lvl="1" indent="0">
              <a:buNone/>
            </a:pPr>
            <a:endParaRPr lang="en-US" sz="2000"/>
          </a:p>
          <a:p>
            <a:pPr marL="457200" lvl="1" indent="0">
              <a:buNone/>
            </a:pPr>
            <a:r>
              <a:rPr lang="en-US" sz="2000"/>
              <a:t>30-minute Session</a:t>
            </a:r>
          </a:p>
          <a:p>
            <a:pPr lvl="1"/>
            <a:endParaRPr lang="en-US" sz="2000"/>
          </a:p>
        </p:txBody>
      </p:sp>
    </p:spTree>
    <p:extLst>
      <p:ext uri="{BB962C8B-B14F-4D97-AF65-F5344CB8AC3E}">
        <p14:creationId xmlns:p14="http://schemas.microsoft.com/office/powerpoint/2010/main" val="1217033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117F0C1-BCBB-40C7-99D6-F703E7A4B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1A5D8BC-B41A-4E96-91C4-D60F51622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0D321D5F-FA18-4271-9EAA-0BEA14116B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18457" y="531278"/>
            <a:ext cx="3211517" cy="5292579"/>
          </a:xfrm>
        </p:spPr>
        <p:txBody>
          <a:bodyPr>
            <a:normAutofit/>
          </a:bodyPr>
          <a:lstStyle/>
          <a:p>
            <a:r>
              <a:rPr lang="en-US" sz="3100">
                <a:solidFill>
                  <a:srgbClr val="FFFFFF"/>
                </a:solidFill>
              </a:rPr>
              <a:t>Correction Tracking and Implementation</a:t>
            </a:r>
          </a:p>
        </p:txBody>
      </p:sp>
      <p:sp useBgFill="1">
        <p:nvSpPr>
          <p:cNvPr id="15" name="Freeform: Shape 14">
            <a:extLst>
              <a:ext uri="{FF2B5EF4-FFF2-40B4-BE49-F238E27FC236}">
                <a16:creationId xmlns:a16="http://schemas.microsoft.com/office/drawing/2014/main" xmlns="" id="{51287385-D3EA-47A8-A127-6061791AD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xmlns="" id="{65C02835-139E-44BF-8B23-75E9FBF00A99}"/>
              </a:ext>
            </a:extLst>
          </p:cNvPr>
          <p:cNvGraphicFramePr>
            <a:graphicFrameLocks noGrp="1"/>
          </p:cNvGraphicFramePr>
          <p:nvPr>
            <p:ph idx="1"/>
            <p:extLst>
              <p:ext uri="{D42A27DB-BD31-4B8C-83A1-F6EECF244321}">
                <p14:modId xmlns:p14="http://schemas.microsoft.com/office/powerpoint/2010/main" val="178176895"/>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128257"/>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799" y="1150076"/>
            <a:ext cx="3659389" cy="4557849"/>
          </a:xfrm>
        </p:spPr>
        <p:txBody>
          <a:bodyPr>
            <a:normAutofit/>
          </a:bodyPr>
          <a:lstStyle/>
          <a:p>
            <a:pPr algn="r"/>
            <a:r>
              <a:rPr lang="en-US" dirty="0"/>
              <a:t>Bonus Discussion Questions</a:t>
            </a:r>
            <a:endParaRPr lang="en-US"/>
          </a:p>
        </p:txBody>
      </p:sp>
      <p:cxnSp>
        <p:nvCxnSpPr>
          <p:cNvPr id="10" name="Straight Connector 9">
            <a:extLst>
              <a:ext uri="{FF2B5EF4-FFF2-40B4-BE49-F238E27FC236}">
                <a16:creationId xmlns:a16="http://schemas.microsoft.com/office/drawing/2014/main" xmlns=""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8658" y="1150076"/>
            <a:ext cx="6517543" cy="4557849"/>
          </a:xfrm>
        </p:spPr>
        <p:txBody>
          <a:bodyPr>
            <a:normAutofit/>
          </a:bodyPr>
          <a:lstStyle/>
          <a:p>
            <a:r>
              <a:rPr lang="en-US" sz="2400" dirty="0"/>
              <a:t>What training could you have benefitted from prior to the onset of COVID? </a:t>
            </a:r>
          </a:p>
          <a:p>
            <a:pPr lvl="1"/>
            <a:r>
              <a:rPr lang="en-US" sz="2000" dirty="0"/>
              <a:t>Why? </a:t>
            </a:r>
          </a:p>
          <a:p>
            <a:pPr marL="457200" lvl="1" indent="0">
              <a:buNone/>
            </a:pPr>
            <a:endParaRPr lang="en-US" sz="2000" dirty="0"/>
          </a:p>
          <a:p>
            <a:r>
              <a:rPr lang="en-US" sz="2400" dirty="0"/>
              <a:t>Moving forward, what training do you foresee needing after the COVID response? </a:t>
            </a:r>
          </a:p>
          <a:p>
            <a:pPr lvl="1"/>
            <a:r>
              <a:rPr lang="en-US" sz="2000" dirty="0"/>
              <a:t>Why? </a:t>
            </a:r>
          </a:p>
        </p:txBody>
      </p:sp>
    </p:spTree>
    <p:extLst>
      <p:ext uri="{BB962C8B-B14F-4D97-AF65-F5344CB8AC3E}">
        <p14:creationId xmlns:p14="http://schemas.microsoft.com/office/powerpoint/2010/main" val="371826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AF6706C-CF07-43A1-BCC4-CBA5D33820D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xmlns="" id="{1F94DC1C-47D1-41D7-8B1B-9A036D6140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811383CE-CE86-4E1C-B289-798EB9E6E0E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51622"/>
          <a:stretch/>
        </p:blipFill>
        <p:spPr>
          <a:xfrm>
            <a:off x="1" y="0"/>
            <a:ext cx="5896768" cy="6856214"/>
          </a:xfrm>
          <a:prstGeom prst="rect">
            <a:avLst/>
          </a:prstGeom>
        </p:spPr>
      </p:pic>
      <p:sp>
        <p:nvSpPr>
          <p:cNvPr id="4" name="Title 3"/>
          <p:cNvSpPr>
            <a:spLocks noGrp="1"/>
          </p:cNvSpPr>
          <p:nvPr>
            <p:ph type="title"/>
          </p:nvPr>
        </p:nvSpPr>
        <p:spPr>
          <a:xfrm>
            <a:off x="174054" y="2026748"/>
            <a:ext cx="4513792" cy="2819398"/>
          </a:xfrm>
        </p:spPr>
        <p:txBody>
          <a:bodyPr vert="horz" lIns="91440" tIns="45720" rIns="91440" bIns="45720" rtlCol="0" anchor="b">
            <a:normAutofit/>
          </a:bodyPr>
          <a:lstStyle/>
          <a:p>
            <a:pPr algn="r"/>
            <a:r>
              <a:rPr lang="en-US" sz="6000" b="1" dirty="0">
                <a:solidFill>
                  <a:srgbClr val="FFFFFF"/>
                </a:solidFill>
              </a:rPr>
              <a:t>HOTWASH</a:t>
            </a:r>
          </a:p>
        </p:txBody>
      </p:sp>
      <p:sp useBgFill="1">
        <p:nvSpPr>
          <p:cNvPr id="15" name="Freeform 5">
            <a:extLst>
              <a:ext uri="{FF2B5EF4-FFF2-40B4-BE49-F238E27FC236}">
                <a16:creationId xmlns:a16="http://schemas.microsoft.com/office/drawing/2014/main" xmlns="" id="{AC12A592-C02D-46EF-8E1F-9335DB8D71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7" name="Freeform 14">
            <a:extLst>
              <a:ext uri="{FF2B5EF4-FFF2-40B4-BE49-F238E27FC236}">
                <a16:creationId xmlns:a16="http://schemas.microsoft.com/office/drawing/2014/main" xmlns="" id="{24005816-5BCA-4665-8A58-5580F8E9C8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xmlns="" id="{BF07F359-8CA3-4854-91E7-EE60040205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20" name="Straight Connector 19">
              <a:extLst>
                <a:ext uri="{FF2B5EF4-FFF2-40B4-BE49-F238E27FC236}">
                  <a16:creationId xmlns:a16="http://schemas.microsoft.com/office/drawing/2014/main" xmlns="" id="{8A7FCE86-4904-4337-8D0A-3ABA73F609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A32C234-504D-411A-A62B-C1CFD8CE74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81593A9-FD94-454C-9225-478E907061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FA3524A1-6DED-4D15-ADE5-F797DBCEC7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AA8491CF-856E-4A54-84A5-45C558D41A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D63A388-BF18-4ABD-96E0-5946B1ABB1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9CF6D779-BD20-4058-AC29-AF4E2510C2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4189C0F2-FCB0-4636-9B05-F9FCBB2020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74CB59A-0AC3-4235-A93D-73EE124669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2B6E97A3-E95A-4D79-A8F8-1945EA2634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F4ABF86-0905-4DE8-8F0B-D10D3D6F9C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FAAFEF7-DFA1-48C7-9E4E-FF7B1453C7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ED828735-DFD9-4894-8461-77A2FB0C92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A6C2585-E93E-489D-8819-FCEE3CFF11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E57C1F25-FC5C-4082-B4F6-888F8E467E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F5DF4BDB-CA1D-4DA1-8D26-6BAEE0A21A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3315D2A0-DDA4-4A25-9CC7-7F90CCF0C4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75312B72-7E7D-4B0B-960E-7D7C9540EB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C48B42BB-3C0E-4546-957B-AB593E308C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437809D5-5F69-4BC6-A661-44B2A8A682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B269CB4C-8BB5-4F63-8961-7EB8FE56D4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D5E7B60C-3F52-49EA-99F5-BE42AF88DD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1C5E885C-0F0D-4E11-8B78-4CE951E269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4BFA6E20-F564-4CA4-9150-FDD50B02CD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C3C02C6B-B913-486F-ACAE-432DE1F770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B6B5EE64-D401-45A4-82D4-85D4BF5C8E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5F622D05-678C-405E-A74F-8D92A9C644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D8E01EF1-6517-49CC-9891-1BD6D0F49D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EC93E79A-63A6-4782-9D2C-BC50CD3B94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6C4B4DB-9B57-4C69-96EB-3E1910CEF4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9BBDCDA7-4ECB-42B1-8524-3D30023D6B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C7483057-DCDA-4BC6-8E99-7EAD94E878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E5C35A56-0BFD-443F-8C2B-CA73A3BFE9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214A0AE5-3A88-4D5D-845C-5E906888C8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44D7BF13-EDB8-4740-A3C5-87E2E7C6766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16DAB64F-4B49-434F-BFB6-0BEB41AFB6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93B5AD9A-BDA6-42CE-A1C0-C072103072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5FD67DCC-475F-4BED-A634-FCDD63176B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ED276E23-C86D-408D-821A-1E9A44CAEA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A879A029-D911-41C4-B218-E41871762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E9C7C9F5-65FB-4EF9-9AAD-F7E1FC14B8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6115B885-5742-431C-BA48-96FC1F6D22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6ACE37A6-0062-4B86-B4E6-18088040CD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A8679B4-56BA-43AB-A0A2-E2DA3E2053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80DE24D2-627B-4C47-A858-A572BCDBAC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B612A33E-5DE0-4E4D-9469-0BD0B3E0E7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91673515-5E42-490F-85A0-45658D81C6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6B048C17-3768-4DAF-A7AE-B2E7174970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BAA4E6AA-9D65-4EED-91CB-87A5762ED0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DB48B9EB-BBF2-48D7-A1D7-720D94506B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21492B79-7338-4309-8667-BB29A7BC7B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0352FD87-EC9C-4EB5-9ACC-A152F78FC8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FF2CEA1F-EFA8-4353-B5F8-CCE27955A1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63E2723F-2530-4636-9A19-8F11B15662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4A9EE901-51C9-4292-BB45-5EDB8568A0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555407C2-7321-48CD-811F-92C71F701C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E5298A8A-2787-4153-BDA2-E939BFD514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C45057B3-3FAB-42ED-AF52-F00BB07FA5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DA3F09E9-F476-4352-90E3-6A15C74268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128F7C5C-CECC-45A8-8A1F-D679534D4CB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FFFDFE9C-2017-4831-9F1B-6A03B58B10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01BC942F-09CF-4A51-85A5-E23E2D71C8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1456B520-137F-484D-A1B1-7DA5C3F823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9ECA29F0-381E-4770-97BF-54C4E52201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D43CCF9F-8F11-4676-82F3-DEE8A48C85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6FA620FD-6A45-4754-BF42-A9FA44966D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DC4D38F3-F3A2-42F4-8B57-DE978EC4AD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3C26D30E-A91E-4A5B-A419-0B9D79D57C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ADAB3EBC-722A-462E-AAAE-506E50038E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CBAABC17-832F-48CF-B0D7-0F7DE54607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E1FCA513-75D7-414B-BE8F-D780746A1A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F2EDEC73-B6F5-473F-934A-CEF57604A8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5B987884-C452-4492-A9F8-2770D3373B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9D978AF2-B7BB-4E05-81F1-1A5DBD1CB4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D7AD4D45-C3AB-458E-B826-0FACBD0DF3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A6E15555-6738-463C-B7DF-86429F2F96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AE487172-B4C3-4D13-A562-EF0BA3DD96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08E66297-1295-432A-AA84-7BB2341C19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xmlns="" id="{2228F267-5281-4F4A-9784-9640DB070C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4679" y="2476579"/>
            <a:ext cx="5124328" cy="3125840"/>
          </a:xfrm>
          <a:prstGeom prst="rect">
            <a:avLst/>
          </a:prstGeom>
        </p:spPr>
      </p:pic>
    </p:spTree>
    <p:extLst>
      <p:ext uri="{BB962C8B-B14F-4D97-AF65-F5344CB8AC3E}">
        <p14:creationId xmlns:p14="http://schemas.microsoft.com/office/powerpoint/2010/main" val="4114327588"/>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BECFFDC-94DB-4DA3-94FE-22FEDDA8FA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7" name="Picture 16">
            <a:extLst>
              <a:ext uri="{FF2B5EF4-FFF2-40B4-BE49-F238E27FC236}">
                <a16:creationId xmlns:a16="http://schemas.microsoft.com/office/drawing/2014/main" xmlns="" id="{98BF0107-3463-486E-B9EE-5A5727B4F7F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 name="Title 5"/>
          <p:cNvSpPr>
            <a:spLocks noGrp="1"/>
          </p:cNvSpPr>
          <p:nvPr>
            <p:ph type="title"/>
          </p:nvPr>
        </p:nvSpPr>
        <p:spPr>
          <a:xfrm>
            <a:off x="7905135" y="1964267"/>
            <a:ext cx="3254990" cy="2421464"/>
          </a:xfrm>
        </p:spPr>
        <p:txBody>
          <a:bodyPr vert="horz" lIns="91440" tIns="45720" rIns="91440" bIns="45720" rtlCol="0" anchor="b">
            <a:normAutofit/>
          </a:bodyPr>
          <a:lstStyle/>
          <a:p>
            <a:pPr algn="r"/>
            <a:r>
              <a:rPr lang="en-US" sz="4800"/>
              <a:t>CLOSING </a:t>
            </a:r>
          </a:p>
        </p:txBody>
      </p:sp>
      <p:sp>
        <p:nvSpPr>
          <p:cNvPr id="9" name="Text Placeholder 8"/>
          <p:cNvSpPr>
            <a:spLocks noGrp="1"/>
          </p:cNvSpPr>
          <p:nvPr>
            <p:ph type="body" idx="1"/>
          </p:nvPr>
        </p:nvSpPr>
        <p:spPr>
          <a:xfrm>
            <a:off x="7905135" y="4385732"/>
            <a:ext cx="3254990" cy="1405467"/>
          </a:xfrm>
        </p:spPr>
        <p:txBody>
          <a:bodyPr vert="horz" lIns="91440" tIns="45720" rIns="91440" bIns="45720" rtlCol="0" anchor="t">
            <a:normAutofit/>
          </a:bodyPr>
          <a:lstStyle/>
          <a:p>
            <a:pPr algn="r"/>
            <a:endParaRPr lang="en-US" sz="1800"/>
          </a:p>
        </p:txBody>
      </p:sp>
      <p:sp>
        <p:nvSpPr>
          <p:cNvPr id="2" name="TextBox 1">
            <a:extLst>
              <a:ext uri="{FF2B5EF4-FFF2-40B4-BE49-F238E27FC236}">
                <a16:creationId xmlns:a16="http://schemas.microsoft.com/office/drawing/2014/main" xmlns="" id="{BC7D2DC9-2F05-0D41-8414-67A25AF1D056}"/>
              </a:ext>
            </a:extLst>
          </p:cNvPr>
          <p:cNvSpPr txBox="1"/>
          <p:nvPr/>
        </p:nvSpPr>
        <p:spPr>
          <a:xfrm>
            <a:off x="668202" y="1538228"/>
            <a:ext cx="6680885" cy="3779758"/>
          </a:xfrm>
          <a:prstGeom prst="flowChartAlternateProcess">
            <a:avLst/>
          </a:prstGeom>
          <a:solidFill>
            <a:schemeClr val="accent1">
              <a:lumMod val="50000"/>
            </a:schemeClr>
          </a:solidFill>
        </p:spPr>
        <p:txBody>
          <a:bodyPr wrap="square" rtlCol="0">
            <a:spAutoFit/>
          </a:bodyPr>
          <a:lstStyle/>
          <a:p>
            <a:r>
              <a:rPr lang="en-US" sz="2800" dirty="0"/>
              <a:t>Aaron L. </a:t>
            </a:r>
            <a:r>
              <a:rPr lang="en-US" sz="2800" dirty="0" err="1"/>
              <a:t>Kesecker</a:t>
            </a:r>
            <a:r>
              <a:rPr lang="en-US" sz="2800" dirty="0"/>
              <a:t>, MEP</a:t>
            </a:r>
          </a:p>
          <a:p>
            <a:r>
              <a:rPr lang="en-US" sz="2000" dirty="0"/>
              <a:t>Training &amp; Instruction Supervisor/Exercise Coordinator</a:t>
            </a:r>
          </a:p>
          <a:p>
            <a:r>
              <a:rPr lang="en-US" sz="2000" dirty="0"/>
              <a:t>Virginia Department of Health,</a:t>
            </a:r>
          </a:p>
          <a:p>
            <a:r>
              <a:rPr lang="en-US" sz="2000" dirty="0"/>
              <a:t>Office of Emergency Preparedness</a:t>
            </a:r>
          </a:p>
          <a:p>
            <a:r>
              <a:rPr lang="en-US" sz="2000" dirty="0"/>
              <a:t>109 Governor Street</a:t>
            </a:r>
          </a:p>
          <a:p>
            <a:r>
              <a:rPr lang="en-US" sz="2000" dirty="0"/>
              <a:t>Richmond, Virginia VA 23219</a:t>
            </a:r>
          </a:p>
          <a:p>
            <a:r>
              <a:rPr lang="en-US" sz="2000" dirty="0"/>
              <a:t>Office: 804-864-8234</a:t>
            </a:r>
          </a:p>
          <a:p>
            <a:r>
              <a:rPr lang="en-US" sz="2000" dirty="0"/>
              <a:t>Cell: 804-418-5046</a:t>
            </a:r>
          </a:p>
          <a:p>
            <a:r>
              <a:rPr lang="en-US" sz="2000" dirty="0">
                <a:hlinkClick r:id="rId5"/>
              </a:rPr>
              <a:t>aaron.kesecker@vdh.virginia.gov</a:t>
            </a:r>
            <a:endParaRPr lang="en-US" sz="2000" dirty="0"/>
          </a:p>
          <a:p>
            <a:endParaRPr lang="en-US" sz="2800" dirty="0"/>
          </a:p>
        </p:txBody>
      </p:sp>
    </p:spTree>
    <p:extLst>
      <p:ext uri="{BB962C8B-B14F-4D97-AF65-F5344CB8AC3E}">
        <p14:creationId xmlns:p14="http://schemas.microsoft.com/office/powerpoint/2010/main" val="22359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F65CD9-825D-44BD-8681-D42D260D4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B2F64C47-BE0B-4DA4-A62F-C6922DD208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5801" y="643466"/>
            <a:ext cx="2590799" cy="4995333"/>
          </a:xfrm>
        </p:spPr>
        <p:txBody>
          <a:bodyPr>
            <a:normAutofit/>
          </a:bodyPr>
          <a:lstStyle/>
          <a:p>
            <a:r>
              <a:rPr lang="en-US" sz="2000">
                <a:solidFill>
                  <a:srgbClr val="FFFFFF"/>
                </a:solidFill>
              </a:rPr>
              <a:t>Assumptions &amp; Acknowledgements</a:t>
            </a:r>
          </a:p>
        </p:txBody>
      </p:sp>
      <p:graphicFrame>
        <p:nvGraphicFramePr>
          <p:cNvPr id="5" name="Content Placeholder 2">
            <a:extLst>
              <a:ext uri="{FF2B5EF4-FFF2-40B4-BE49-F238E27FC236}">
                <a16:creationId xmlns:a16="http://schemas.microsoft.com/office/drawing/2014/main" xmlns="" id="{E7839330-5A8B-42D7-B327-635F49404756}"/>
              </a:ext>
            </a:extLst>
          </p:cNvPr>
          <p:cNvGraphicFramePr>
            <a:graphicFrameLocks noGrp="1"/>
          </p:cNvGraphicFramePr>
          <p:nvPr>
            <p:ph idx="1"/>
            <p:extLst>
              <p:ext uri="{D42A27DB-BD31-4B8C-83A1-F6EECF244321}">
                <p14:modId xmlns:p14="http://schemas.microsoft.com/office/powerpoint/2010/main" val="1048570178"/>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890652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799" y="1150076"/>
            <a:ext cx="3659389" cy="4557849"/>
          </a:xfrm>
        </p:spPr>
        <p:txBody>
          <a:bodyPr>
            <a:normAutofit/>
          </a:bodyPr>
          <a:lstStyle/>
          <a:p>
            <a:pPr algn="r"/>
            <a:r>
              <a:rPr lang="en-US" dirty="0"/>
              <a:t>Discussion Question 1</a:t>
            </a:r>
            <a:endParaRPr lang="en-US"/>
          </a:p>
        </p:txBody>
      </p:sp>
      <p:cxnSp>
        <p:nvCxnSpPr>
          <p:cNvPr id="10" name="Straight Connector 9">
            <a:extLst>
              <a:ext uri="{FF2B5EF4-FFF2-40B4-BE49-F238E27FC236}">
                <a16:creationId xmlns:a16="http://schemas.microsoft.com/office/drawing/2014/main" xmlns=""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8658" y="1150076"/>
            <a:ext cx="6517543" cy="4557849"/>
          </a:xfrm>
        </p:spPr>
        <p:txBody>
          <a:bodyPr>
            <a:normAutofit/>
          </a:bodyPr>
          <a:lstStyle/>
          <a:p>
            <a:r>
              <a:rPr lang="en-US" sz="2400" dirty="0"/>
              <a:t>Did you participate in the Cardinal Resolve tabletop exercise in July 2019?</a:t>
            </a:r>
          </a:p>
          <a:p>
            <a:endParaRPr lang="en-US" sz="2400" dirty="0"/>
          </a:p>
          <a:p>
            <a:r>
              <a:rPr lang="en-US" sz="2400" dirty="0"/>
              <a:t>Did you participate in the NSPA supply chain disruption exercise series in the fall of 2019?</a:t>
            </a:r>
          </a:p>
          <a:p>
            <a:endParaRPr lang="en-US" sz="2400" dirty="0"/>
          </a:p>
          <a:p>
            <a:r>
              <a:rPr lang="en-US" sz="2400" dirty="0"/>
              <a:t>Have you been participating in the current NSPA CMS “rethinking continuity” exercise to date?</a:t>
            </a:r>
          </a:p>
        </p:txBody>
      </p:sp>
    </p:spTree>
    <p:extLst>
      <p:ext uri="{BB962C8B-B14F-4D97-AF65-F5344CB8AC3E}">
        <p14:creationId xmlns:p14="http://schemas.microsoft.com/office/powerpoint/2010/main" val="240538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799" y="1150076"/>
            <a:ext cx="3659389" cy="4557849"/>
          </a:xfrm>
        </p:spPr>
        <p:txBody>
          <a:bodyPr>
            <a:normAutofit/>
          </a:bodyPr>
          <a:lstStyle/>
          <a:p>
            <a:pPr algn="r"/>
            <a:r>
              <a:rPr lang="en-US" dirty="0"/>
              <a:t>Discussion Question 2</a:t>
            </a:r>
            <a:endParaRPr lang="en-US"/>
          </a:p>
        </p:txBody>
      </p:sp>
      <p:cxnSp>
        <p:nvCxnSpPr>
          <p:cNvPr id="10" name="Straight Connector 9">
            <a:extLst>
              <a:ext uri="{FF2B5EF4-FFF2-40B4-BE49-F238E27FC236}">
                <a16:creationId xmlns:a16="http://schemas.microsoft.com/office/drawing/2014/main" xmlns=""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8659" y="952649"/>
            <a:ext cx="6517542" cy="4557849"/>
          </a:xfrm>
        </p:spPr>
        <p:txBody>
          <a:bodyPr>
            <a:normAutofit/>
          </a:bodyPr>
          <a:lstStyle/>
          <a:p>
            <a:r>
              <a:rPr lang="en-US" sz="2400" dirty="0"/>
              <a:t>At the onset of COVID, what were the initial response objectives of your:</a:t>
            </a:r>
          </a:p>
          <a:p>
            <a:pPr lvl="1"/>
            <a:r>
              <a:rPr lang="en-US" sz="2200" dirty="0"/>
              <a:t>Facility</a:t>
            </a:r>
          </a:p>
          <a:p>
            <a:pPr lvl="1"/>
            <a:r>
              <a:rPr lang="en-US" sz="2200" dirty="0"/>
              <a:t>Agency</a:t>
            </a:r>
          </a:p>
          <a:p>
            <a:pPr lvl="1"/>
            <a:r>
              <a:rPr lang="en-US" sz="2200" dirty="0"/>
              <a:t>System</a:t>
            </a:r>
          </a:p>
        </p:txBody>
      </p:sp>
    </p:spTree>
    <p:extLst>
      <p:ext uri="{BB962C8B-B14F-4D97-AF65-F5344CB8AC3E}">
        <p14:creationId xmlns:p14="http://schemas.microsoft.com/office/powerpoint/2010/main" val="146238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EA5B9FE-85C2-499F-9288-5BF61935BCF7}"/>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5" name="Title 4"/>
          <p:cNvSpPr>
            <a:spLocks noGrp="1"/>
          </p:cNvSpPr>
          <p:nvPr>
            <p:ph type="ctrTitle"/>
          </p:nvPr>
        </p:nvSpPr>
        <p:spPr>
          <a:xfrm>
            <a:off x="477981" y="1122363"/>
            <a:ext cx="4023360" cy="3204134"/>
          </a:xfrm>
        </p:spPr>
        <p:txBody>
          <a:bodyPr anchor="b">
            <a:normAutofit/>
          </a:bodyPr>
          <a:lstStyle/>
          <a:p>
            <a:pPr algn="l"/>
            <a:r>
              <a:rPr lang="en-US" sz="4800" dirty="0"/>
              <a:t>MODULE 1</a:t>
            </a:r>
          </a:p>
        </p:txBody>
      </p:sp>
      <p:sp>
        <p:nvSpPr>
          <p:cNvPr id="6" name="Subtitle 5"/>
          <p:cNvSpPr>
            <a:spLocks noGrp="1"/>
          </p:cNvSpPr>
          <p:nvPr>
            <p:ph type="subTitle" idx="1"/>
          </p:nvPr>
        </p:nvSpPr>
        <p:spPr>
          <a:xfrm>
            <a:off x="477980" y="4872922"/>
            <a:ext cx="4023359" cy="1208141"/>
          </a:xfrm>
        </p:spPr>
        <p:txBody>
          <a:bodyPr>
            <a:normAutofit/>
          </a:bodyPr>
          <a:lstStyle/>
          <a:p>
            <a:r>
              <a:rPr lang="en-US" sz="2000" dirty="0"/>
              <a:t>After Action Reports 101</a:t>
            </a:r>
          </a:p>
        </p:txBody>
      </p:sp>
    </p:spTree>
    <p:extLst>
      <p:ext uri="{BB962C8B-B14F-4D97-AF65-F5344CB8AC3E}">
        <p14:creationId xmlns:p14="http://schemas.microsoft.com/office/powerpoint/2010/main" val="240013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400800" y="609600"/>
            <a:ext cx="5147730" cy="1641987"/>
          </a:xfrm>
        </p:spPr>
        <p:txBody>
          <a:bodyPr>
            <a:normAutofit/>
          </a:bodyPr>
          <a:lstStyle/>
          <a:p>
            <a:r>
              <a:rPr lang="en-US" sz="3300"/>
              <a:t>What is an After Action Report &amp; Improvement Plan? (AAR/IP)</a:t>
            </a:r>
          </a:p>
        </p:txBody>
      </p:sp>
      <p:sp>
        <p:nvSpPr>
          <p:cNvPr id="5" name="Content Placeholder 4"/>
          <p:cNvSpPr>
            <a:spLocks noGrp="1"/>
          </p:cNvSpPr>
          <p:nvPr>
            <p:ph idx="1"/>
          </p:nvPr>
        </p:nvSpPr>
        <p:spPr>
          <a:xfrm>
            <a:off x="6400800" y="2251587"/>
            <a:ext cx="5147730" cy="3637935"/>
          </a:xfrm>
        </p:spPr>
        <p:txBody>
          <a:bodyPr>
            <a:normAutofit/>
          </a:bodyPr>
          <a:lstStyle/>
          <a:p>
            <a:r>
              <a:rPr lang="en-US" dirty="0"/>
              <a:t>The AAR is a document that:</a:t>
            </a:r>
          </a:p>
          <a:p>
            <a:pPr lvl="1"/>
            <a:r>
              <a:rPr lang="en-US" dirty="0"/>
              <a:t>Includes an overview of the event</a:t>
            </a:r>
          </a:p>
          <a:p>
            <a:pPr lvl="1"/>
            <a:r>
              <a:rPr lang="en-US" dirty="0"/>
              <a:t>Analysis of capabilities</a:t>
            </a:r>
          </a:p>
          <a:p>
            <a:pPr lvl="1"/>
            <a:r>
              <a:rPr lang="en-US" dirty="0"/>
              <a:t>List of corrective actions</a:t>
            </a:r>
          </a:p>
          <a:p>
            <a:pPr marL="457200" lvl="1" indent="0">
              <a:buNone/>
            </a:pPr>
            <a:endParaRPr lang="en-US" dirty="0"/>
          </a:p>
        </p:txBody>
      </p:sp>
      <p:pic>
        <p:nvPicPr>
          <p:cNvPr id="3" name="Picture 2">
            <a:extLst>
              <a:ext uri="{FF2B5EF4-FFF2-40B4-BE49-F238E27FC236}">
                <a16:creationId xmlns:a16="http://schemas.microsoft.com/office/drawing/2014/main" xmlns="" id="{15BF3471-08F0-7C4C-B0BE-C61D4A13D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3640">
            <a:off x="1071088" y="810491"/>
            <a:ext cx="4050781" cy="523701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2885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xmlns="" id="{4117F0C1-BCBB-40C7-99D6-F703E7A4B5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xmlns="" id="{D1A5D8BC-B41A-4E96-91C4-D60F51622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12">
            <a:extLst>
              <a:ext uri="{FF2B5EF4-FFF2-40B4-BE49-F238E27FC236}">
                <a16:creationId xmlns:a16="http://schemas.microsoft.com/office/drawing/2014/main" xmlns="" id="{0D321D5F-FA18-4271-9EAA-0BEA14116B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18457" y="531278"/>
            <a:ext cx="3211517" cy="5292579"/>
          </a:xfrm>
        </p:spPr>
        <p:txBody>
          <a:bodyPr>
            <a:normAutofit/>
          </a:bodyPr>
          <a:lstStyle/>
          <a:p>
            <a:r>
              <a:rPr lang="en-US">
                <a:solidFill>
                  <a:srgbClr val="FFFFFF"/>
                </a:solidFill>
              </a:rPr>
              <a:t>CMS Defined AAR Requirements</a:t>
            </a:r>
          </a:p>
        </p:txBody>
      </p:sp>
      <p:sp useBgFill="1">
        <p:nvSpPr>
          <p:cNvPr id="15" name="Freeform: Shape 14">
            <a:extLst>
              <a:ext uri="{FF2B5EF4-FFF2-40B4-BE49-F238E27FC236}">
                <a16:creationId xmlns:a16="http://schemas.microsoft.com/office/drawing/2014/main" xmlns="" id="{51287385-D3EA-47A8-A127-6061791AD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19" name="Content Placeholder 2">
            <a:extLst>
              <a:ext uri="{FF2B5EF4-FFF2-40B4-BE49-F238E27FC236}">
                <a16:creationId xmlns:a16="http://schemas.microsoft.com/office/drawing/2014/main" xmlns="" id="{222F146B-6F60-4A1E-B9C9-199E7AD28751}"/>
              </a:ext>
            </a:extLst>
          </p:cNvPr>
          <p:cNvGraphicFramePr>
            <a:graphicFrameLocks noGrp="1"/>
          </p:cNvGraphicFramePr>
          <p:nvPr>
            <p:ph idx="1"/>
            <p:extLst>
              <p:ext uri="{D42A27DB-BD31-4B8C-83A1-F6EECF244321}">
                <p14:modId xmlns:p14="http://schemas.microsoft.com/office/powerpoint/2010/main" val="4162275823"/>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1531422"/>
      </p:ext>
    </p:extLst>
  </p:cSld>
  <p:clrMapOvr>
    <a:overrideClrMapping bg1="lt1" tx1="dk1" bg2="lt2" tx2="dk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12</TotalTime>
  <Words>1678</Words>
  <Application>Microsoft Office PowerPoint</Application>
  <PresentationFormat>Widescreen</PresentationFormat>
  <Paragraphs>175</Paragraphs>
  <Slides>38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Calibri Light</vt:lpstr>
      <vt:lpstr>Office Theme</vt:lpstr>
      <vt:lpstr>Celestial</vt:lpstr>
      <vt:lpstr>Rethinking Continuity</vt:lpstr>
      <vt:lpstr>Agenda</vt:lpstr>
      <vt:lpstr>Terminal Learning Objective</vt:lpstr>
      <vt:lpstr>Assumptions &amp; Acknowledgements</vt:lpstr>
      <vt:lpstr>Discussion Question 1</vt:lpstr>
      <vt:lpstr>Discussion Question 2</vt:lpstr>
      <vt:lpstr>MODULE 1</vt:lpstr>
      <vt:lpstr>What is an After Action Report &amp; Improvement Plan? (AAR/IP)</vt:lpstr>
      <vt:lpstr>CMS Defined AAR Requirements</vt:lpstr>
      <vt:lpstr>CMS Defined AAR Requirements (Cont.)</vt:lpstr>
      <vt:lpstr>So how do we get there? </vt:lpstr>
      <vt:lpstr>AAR Process </vt:lpstr>
      <vt:lpstr>Observation</vt:lpstr>
      <vt:lpstr>Observations</vt:lpstr>
      <vt:lpstr>Categories of Observation</vt:lpstr>
      <vt:lpstr>Incorporating Observations into the AAR</vt:lpstr>
      <vt:lpstr>Data Collection &amp; Analysis</vt:lpstr>
      <vt:lpstr>Data Collection: How do you do it? </vt:lpstr>
      <vt:lpstr>Discussion Question 4</vt:lpstr>
      <vt:lpstr>Root Cause Analysis</vt:lpstr>
      <vt:lpstr>Root Cause Analysis (Cont.)</vt:lpstr>
      <vt:lpstr>BREAK</vt:lpstr>
      <vt:lpstr>MODULE 2</vt:lpstr>
      <vt:lpstr>Instructions </vt:lpstr>
      <vt:lpstr>Facility Impact </vt:lpstr>
      <vt:lpstr>System Impact</vt:lpstr>
      <vt:lpstr>Staff Impact</vt:lpstr>
      <vt:lpstr>Large Group Discussion/Recap</vt:lpstr>
      <vt:lpstr>Break</vt:lpstr>
      <vt:lpstr>Improvement Planning</vt:lpstr>
      <vt:lpstr>What is Improvement Planning</vt:lpstr>
      <vt:lpstr>SMART Corrective Actions</vt:lpstr>
      <vt:lpstr>Developing Corrective Actions</vt:lpstr>
      <vt:lpstr>Corrective Action Development Activity</vt:lpstr>
      <vt:lpstr>Correction Tracking and Implementation</vt:lpstr>
      <vt:lpstr>Bonus Discussion Questions</vt:lpstr>
      <vt:lpstr>HOTWASH</vt:lpstr>
      <vt:lpstr>CLOSING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Continuity</dc:title>
  <dc:creator>Mark Cromer</dc:creator>
  <cp:lastModifiedBy>Mary Kathryn Alley</cp:lastModifiedBy>
  <cp:revision>2</cp:revision>
  <dcterms:created xsi:type="dcterms:W3CDTF">2020-11-09T20:18:20Z</dcterms:created>
  <dcterms:modified xsi:type="dcterms:W3CDTF">2020-11-25T11:52:46Z</dcterms:modified>
</cp:coreProperties>
</file>