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4"/>
  </p:notesMasterIdLst>
  <p:sldIdLst>
    <p:sldId id="271" r:id="rId2"/>
    <p:sldId id="256" r:id="rId3"/>
    <p:sldId id="395" r:id="rId4"/>
    <p:sldId id="418" r:id="rId5"/>
    <p:sldId id="419" r:id="rId6"/>
    <p:sldId id="396" r:id="rId7"/>
    <p:sldId id="401" r:id="rId8"/>
    <p:sldId id="397" r:id="rId9"/>
    <p:sldId id="398" r:id="rId10"/>
    <p:sldId id="399" r:id="rId11"/>
    <p:sldId id="400" r:id="rId12"/>
    <p:sldId id="330" r:id="rId13"/>
    <p:sldId id="403" r:id="rId14"/>
    <p:sldId id="406" r:id="rId15"/>
    <p:sldId id="404" r:id="rId16"/>
    <p:sldId id="393" r:id="rId17"/>
    <p:sldId id="359" r:id="rId18"/>
    <p:sldId id="407" r:id="rId19"/>
    <p:sldId id="408" r:id="rId20"/>
    <p:sldId id="409" r:id="rId21"/>
    <p:sldId id="394" r:id="rId22"/>
    <p:sldId id="360" r:id="rId23"/>
    <p:sldId id="410" r:id="rId24"/>
    <p:sldId id="411" r:id="rId25"/>
    <p:sldId id="412" r:id="rId26"/>
    <p:sldId id="321" r:id="rId27"/>
    <p:sldId id="392" r:id="rId28"/>
    <p:sldId id="413" r:id="rId29"/>
    <p:sldId id="414" r:id="rId30"/>
    <p:sldId id="415" r:id="rId31"/>
    <p:sldId id="416" r:id="rId32"/>
    <p:sldId id="41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6" autoAdjust="0"/>
    <p:restoredTop sz="96192" autoAdjust="0"/>
  </p:normalViewPr>
  <p:slideViewPr>
    <p:cSldViewPr snapToGrid="0" snapToObjects="1">
      <p:cViewPr varScale="1">
        <p:scale>
          <a:sx n="85" d="100"/>
          <a:sy n="85" d="100"/>
        </p:scale>
        <p:origin x="370" y="41"/>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F4C34-AB0C-9F4A-A218-DF3B895C7D8F}" type="datetimeFigureOut">
              <a:rPr lang="en-US" smtClean="0"/>
              <a:t>10/30/2020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78307-987E-994D-8951-2D1A7DBAE8E6}" type="slidenum">
              <a:rPr lang="en-US" smtClean="0"/>
              <a:t>‹#›</a:t>
            </a:fld>
            <a:endParaRPr lang="en-US"/>
          </a:p>
        </p:txBody>
      </p:sp>
    </p:spTree>
    <p:extLst>
      <p:ext uri="{BB962C8B-B14F-4D97-AF65-F5344CB8AC3E}">
        <p14:creationId xmlns:p14="http://schemas.microsoft.com/office/powerpoint/2010/main" val="199880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1</a:t>
            </a:fld>
            <a:endParaRPr lang="en-US"/>
          </a:p>
        </p:txBody>
      </p:sp>
    </p:spTree>
    <p:extLst>
      <p:ext uri="{BB962C8B-B14F-4D97-AF65-F5344CB8AC3E}">
        <p14:creationId xmlns:p14="http://schemas.microsoft.com/office/powerpoint/2010/main" val="1192454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10</a:t>
            </a:fld>
            <a:endParaRPr lang="en-US"/>
          </a:p>
        </p:txBody>
      </p:sp>
    </p:spTree>
    <p:extLst>
      <p:ext uri="{BB962C8B-B14F-4D97-AF65-F5344CB8AC3E}">
        <p14:creationId xmlns:p14="http://schemas.microsoft.com/office/powerpoint/2010/main" val="636693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11</a:t>
            </a:fld>
            <a:endParaRPr lang="en-US"/>
          </a:p>
        </p:txBody>
      </p:sp>
    </p:spTree>
    <p:extLst>
      <p:ext uri="{BB962C8B-B14F-4D97-AF65-F5344CB8AC3E}">
        <p14:creationId xmlns:p14="http://schemas.microsoft.com/office/powerpoint/2010/main" val="147388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13</a:t>
            </a:fld>
            <a:endParaRPr lang="en-US"/>
          </a:p>
        </p:txBody>
      </p:sp>
    </p:spTree>
    <p:extLst>
      <p:ext uri="{BB962C8B-B14F-4D97-AF65-F5344CB8AC3E}">
        <p14:creationId xmlns:p14="http://schemas.microsoft.com/office/powerpoint/2010/main" val="32040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14</a:t>
            </a:fld>
            <a:endParaRPr lang="en-US"/>
          </a:p>
        </p:txBody>
      </p:sp>
    </p:spTree>
    <p:extLst>
      <p:ext uri="{BB962C8B-B14F-4D97-AF65-F5344CB8AC3E}">
        <p14:creationId xmlns:p14="http://schemas.microsoft.com/office/powerpoint/2010/main" val="2351294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15</a:t>
            </a:fld>
            <a:endParaRPr lang="en-US"/>
          </a:p>
        </p:txBody>
      </p:sp>
    </p:spTree>
    <p:extLst>
      <p:ext uri="{BB962C8B-B14F-4D97-AF65-F5344CB8AC3E}">
        <p14:creationId xmlns:p14="http://schemas.microsoft.com/office/powerpoint/2010/main" val="4043987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18</a:t>
            </a:fld>
            <a:endParaRPr lang="en-US"/>
          </a:p>
        </p:txBody>
      </p:sp>
    </p:spTree>
    <p:extLst>
      <p:ext uri="{BB962C8B-B14F-4D97-AF65-F5344CB8AC3E}">
        <p14:creationId xmlns:p14="http://schemas.microsoft.com/office/powerpoint/2010/main" val="359394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19</a:t>
            </a:fld>
            <a:endParaRPr lang="en-US"/>
          </a:p>
        </p:txBody>
      </p:sp>
    </p:spTree>
    <p:extLst>
      <p:ext uri="{BB962C8B-B14F-4D97-AF65-F5344CB8AC3E}">
        <p14:creationId xmlns:p14="http://schemas.microsoft.com/office/powerpoint/2010/main" val="3196750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20</a:t>
            </a:fld>
            <a:endParaRPr lang="en-US"/>
          </a:p>
        </p:txBody>
      </p:sp>
    </p:spTree>
    <p:extLst>
      <p:ext uri="{BB962C8B-B14F-4D97-AF65-F5344CB8AC3E}">
        <p14:creationId xmlns:p14="http://schemas.microsoft.com/office/powerpoint/2010/main" val="3365247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23</a:t>
            </a:fld>
            <a:endParaRPr lang="en-US"/>
          </a:p>
        </p:txBody>
      </p:sp>
    </p:spTree>
    <p:extLst>
      <p:ext uri="{BB962C8B-B14F-4D97-AF65-F5344CB8AC3E}">
        <p14:creationId xmlns:p14="http://schemas.microsoft.com/office/powerpoint/2010/main" val="905479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24</a:t>
            </a:fld>
            <a:endParaRPr lang="en-US"/>
          </a:p>
        </p:txBody>
      </p:sp>
    </p:spTree>
    <p:extLst>
      <p:ext uri="{BB962C8B-B14F-4D97-AF65-F5344CB8AC3E}">
        <p14:creationId xmlns:p14="http://schemas.microsoft.com/office/powerpoint/2010/main" val="205790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2</a:t>
            </a:fld>
            <a:endParaRPr lang="en-US"/>
          </a:p>
        </p:txBody>
      </p:sp>
    </p:spTree>
    <p:extLst>
      <p:ext uri="{BB962C8B-B14F-4D97-AF65-F5344CB8AC3E}">
        <p14:creationId xmlns:p14="http://schemas.microsoft.com/office/powerpoint/2010/main" val="1810779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25</a:t>
            </a:fld>
            <a:endParaRPr lang="en-US"/>
          </a:p>
        </p:txBody>
      </p:sp>
    </p:spTree>
    <p:extLst>
      <p:ext uri="{BB962C8B-B14F-4D97-AF65-F5344CB8AC3E}">
        <p14:creationId xmlns:p14="http://schemas.microsoft.com/office/powerpoint/2010/main" val="22676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28</a:t>
            </a:fld>
            <a:endParaRPr lang="en-US"/>
          </a:p>
        </p:txBody>
      </p:sp>
    </p:spTree>
    <p:extLst>
      <p:ext uri="{BB962C8B-B14F-4D97-AF65-F5344CB8AC3E}">
        <p14:creationId xmlns:p14="http://schemas.microsoft.com/office/powerpoint/2010/main" val="2076369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29</a:t>
            </a:fld>
            <a:endParaRPr lang="en-US"/>
          </a:p>
        </p:txBody>
      </p:sp>
    </p:spTree>
    <p:extLst>
      <p:ext uri="{BB962C8B-B14F-4D97-AF65-F5344CB8AC3E}">
        <p14:creationId xmlns:p14="http://schemas.microsoft.com/office/powerpoint/2010/main" val="1941306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30</a:t>
            </a:fld>
            <a:endParaRPr lang="en-US"/>
          </a:p>
        </p:txBody>
      </p:sp>
    </p:spTree>
    <p:extLst>
      <p:ext uri="{BB962C8B-B14F-4D97-AF65-F5344CB8AC3E}">
        <p14:creationId xmlns:p14="http://schemas.microsoft.com/office/powerpoint/2010/main" val="148608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31</a:t>
            </a:fld>
            <a:endParaRPr lang="en-US"/>
          </a:p>
        </p:txBody>
      </p:sp>
    </p:spTree>
    <p:extLst>
      <p:ext uri="{BB962C8B-B14F-4D97-AF65-F5344CB8AC3E}">
        <p14:creationId xmlns:p14="http://schemas.microsoft.com/office/powerpoint/2010/main" val="571928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32</a:t>
            </a:fld>
            <a:endParaRPr lang="en-US"/>
          </a:p>
        </p:txBody>
      </p:sp>
    </p:spTree>
    <p:extLst>
      <p:ext uri="{BB962C8B-B14F-4D97-AF65-F5344CB8AC3E}">
        <p14:creationId xmlns:p14="http://schemas.microsoft.com/office/powerpoint/2010/main" val="138340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3</a:t>
            </a:fld>
            <a:endParaRPr lang="en-US"/>
          </a:p>
        </p:txBody>
      </p:sp>
    </p:spTree>
    <p:extLst>
      <p:ext uri="{BB962C8B-B14F-4D97-AF65-F5344CB8AC3E}">
        <p14:creationId xmlns:p14="http://schemas.microsoft.com/office/powerpoint/2010/main" val="4202353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4</a:t>
            </a:fld>
            <a:endParaRPr lang="en-US"/>
          </a:p>
        </p:txBody>
      </p:sp>
    </p:spTree>
    <p:extLst>
      <p:ext uri="{BB962C8B-B14F-4D97-AF65-F5344CB8AC3E}">
        <p14:creationId xmlns:p14="http://schemas.microsoft.com/office/powerpoint/2010/main" val="281158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5</a:t>
            </a:fld>
            <a:endParaRPr lang="en-US"/>
          </a:p>
        </p:txBody>
      </p:sp>
    </p:spTree>
    <p:extLst>
      <p:ext uri="{BB962C8B-B14F-4D97-AF65-F5344CB8AC3E}">
        <p14:creationId xmlns:p14="http://schemas.microsoft.com/office/powerpoint/2010/main" val="1945888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6</a:t>
            </a:fld>
            <a:endParaRPr lang="en-US"/>
          </a:p>
        </p:txBody>
      </p:sp>
    </p:spTree>
    <p:extLst>
      <p:ext uri="{BB962C8B-B14F-4D97-AF65-F5344CB8AC3E}">
        <p14:creationId xmlns:p14="http://schemas.microsoft.com/office/powerpoint/2010/main" val="1078443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7</a:t>
            </a:fld>
            <a:endParaRPr lang="en-US"/>
          </a:p>
        </p:txBody>
      </p:sp>
    </p:spTree>
    <p:extLst>
      <p:ext uri="{BB962C8B-B14F-4D97-AF65-F5344CB8AC3E}">
        <p14:creationId xmlns:p14="http://schemas.microsoft.com/office/powerpoint/2010/main" val="214535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8</a:t>
            </a:fld>
            <a:endParaRPr lang="en-US"/>
          </a:p>
        </p:txBody>
      </p:sp>
    </p:spTree>
    <p:extLst>
      <p:ext uri="{BB962C8B-B14F-4D97-AF65-F5344CB8AC3E}">
        <p14:creationId xmlns:p14="http://schemas.microsoft.com/office/powerpoint/2010/main" val="183495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878307-987E-994D-8951-2D1A7DBAE8E6}" type="slidenum">
              <a:rPr lang="en-US" smtClean="0"/>
              <a:t>9</a:t>
            </a:fld>
            <a:endParaRPr lang="en-US"/>
          </a:p>
        </p:txBody>
      </p:sp>
    </p:spTree>
    <p:extLst>
      <p:ext uri="{BB962C8B-B14F-4D97-AF65-F5344CB8AC3E}">
        <p14:creationId xmlns:p14="http://schemas.microsoft.com/office/powerpoint/2010/main" val="911489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18A411-AA3E-094F-BD06-6FAB1CC39B80}"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A411-AA3E-094F-BD06-6FAB1CC39B80}"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A411-AA3E-094F-BD06-6FAB1CC39B80}"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60000"/>
                    <a:lumOff val="4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18A411-AA3E-094F-BD06-6FAB1CC39B80}" type="datetimeFigureOut">
              <a:rPr lang="en-US" smtClean="0"/>
              <a:pPr/>
              <a:t>10/30/2020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B8BC95-4956-684D-A98E-0835342AA75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8A411-AA3E-094F-BD06-6FAB1CC39B80}"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18A411-AA3E-094F-BD06-6FAB1CC39B80}"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18A411-AA3E-094F-BD06-6FAB1CC39B80}"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18A411-AA3E-094F-BD06-6FAB1CC39B80}"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8A411-AA3E-094F-BD06-6FAB1CC39B80}"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8A411-AA3E-094F-BD06-6FAB1CC39B80}"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18A411-AA3E-094F-BD06-6FAB1CC39B80}"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BC95-4956-684D-A98E-0835342AA75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A411-AA3E-094F-BD06-6FAB1CC39B80}" type="datetimeFigureOut">
              <a:rPr lang="en-US" smtClean="0"/>
              <a:t>10/30/2020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8BC95-4956-684D-A98E-0835342AA755}" type="slidenum">
              <a:rPr lang="en-US" smtClean="0"/>
              <a:t>‹#›</a:t>
            </a:fld>
            <a:endParaRPr lang="en-US"/>
          </a:p>
        </p:txBody>
      </p:sp>
    </p:spTree>
    <p:extLst>
      <p:ext uri="{BB962C8B-B14F-4D97-AF65-F5344CB8AC3E}">
        <p14:creationId xmlns:p14="http://schemas.microsoft.com/office/powerpoint/2010/main" val="13771065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rhawkins@vaems.org" TargetMode="External"/><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mkalley@vaems.org" TargetMode="External"/><Relationship Id="rId5" Type="http://schemas.openxmlformats.org/officeDocument/2006/relationships/hyperlink" Target="mailto:mmcullough@vames.org" TargetMode="External"/><Relationship Id="rId4" Type="http://schemas.openxmlformats.org/officeDocument/2006/relationships/hyperlink" Target="mailto:mcromer@vaems.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nspa1.org/brief" TargetMode="External"/><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www.vhass.org/" TargetMode="External"/><Relationship Id="rId5" Type="http://schemas.openxmlformats.org/officeDocument/2006/relationships/hyperlink" Target="http://www.nspa1.org/" TargetMode="External"/><Relationship Id="rId4" Type="http://schemas.openxmlformats.org/officeDocument/2006/relationships/hyperlink" Target="http://www.nspa1.org/regis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72">
            <a:extLst>
              <a:ext uri="{FF2B5EF4-FFF2-40B4-BE49-F238E27FC236}">
                <a16:creationId xmlns:a16="http://schemas.microsoft.com/office/drawing/2014/main" xmlns=""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2376674"/>
            <a:ext cx="5294716" cy="2104650"/>
          </a:xfrm>
          <a:prstGeom prst="rect">
            <a:avLst/>
          </a:prstGeom>
        </p:spPr>
      </p:pic>
      <p:cxnSp>
        <p:nvCxnSpPr>
          <p:cNvPr id="75" name="Straight Connector 74">
            <a:extLst>
              <a:ext uri="{FF2B5EF4-FFF2-40B4-BE49-F238E27FC236}">
                <a16:creationId xmlns:a16="http://schemas.microsoft.com/office/drawing/2014/main" xmlns=""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ABFA52B0-DD33-1048-93A6-86E1C08F1F30}"/>
              </a:ext>
            </a:extLst>
          </p:cNvPr>
          <p:cNvSpPr txBox="1"/>
          <p:nvPr/>
        </p:nvSpPr>
        <p:spPr>
          <a:xfrm>
            <a:off x="7052650" y="5169529"/>
            <a:ext cx="3874883" cy="646331"/>
          </a:xfrm>
          <a:prstGeom prst="rect">
            <a:avLst/>
          </a:prstGeom>
          <a:noFill/>
        </p:spPr>
        <p:txBody>
          <a:bodyPr wrap="square" rtlCol="0">
            <a:spAutoFit/>
          </a:bodyPr>
          <a:lstStyle/>
          <a:p>
            <a:pPr algn="ctr"/>
            <a:r>
              <a:rPr lang="en-US" dirty="0"/>
              <a:t>CMS </a:t>
            </a:r>
            <a:r>
              <a:rPr lang="en-US" dirty="0" smtClean="0"/>
              <a:t>Workshop Series 2019</a:t>
            </a:r>
            <a:endParaRPr lang="en-US" dirty="0"/>
          </a:p>
          <a:p>
            <a:pPr algn="ctr"/>
            <a:r>
              <a:rPr lang="en-US" dirty="0" smtClean="0"/>
              <a:t>Supply Chain Disruption</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9128" y="1485900"/>
            <a:ext cx="4696691" cy="3522518"/>
          </a:xfrm>
          <a:prstGeom prst="rect">
            <a:avLst/>
          </a:prstGeom>
          <a:ln>
            <a:noFill/>
          </a:ln>
          <a:effectLst>
            <a:softEdge rad="112500"/>
          </a:effectLst>
        </p:spPr>
      </p:pic>
    </p:spTree>
    <p:extLst>
      <p:ext uri="{BB962C8B-B14F-4D97-AF65-F5344CB8AC3E}">
        <p14:creationId xmlns:p14="http://schemas.microsoft.com/office/powerpoint/2010/main" val="1165169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a:bodyPr>
          <a:lstStyle/>
          <a:p>
            <a:pPr algn="r"/>
            <a:r>
              <a:rPr lang="en-US" sz="5400" dirty="0">
                <a:solidFill>
                  <a:srgbClr val="FFFFFF"/>
                </a:solidFill>
              </a:rPr>
              <a:t>Exercise Agenda</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616639" y="977559"/>
            <a:ext cx="6575361" cy="490288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smtClean="0">
                <a:solidFill>
                  <a:prstClr val="black"/>
                </a:solidFill>
                <a:latin typeface="Calibri Light" panose="020F0302020204030204" pitchFamily="34" charset="0"/>
                <a:cs typeface="Calibri Light" panose="020F0302020204030204" pitchFamily="34" charset="0"/>
              </a:rPr>
              <a:t>Pre-Module </a:t>
            </a:r>
            <a:r>
              <a:rPr lang="en-US" sz="2400" dirty="0">
                <a:solidFill>
                  <a:prstClr val="black"/>
                </a:solidFill>
                <a:latin typeface="Calibri Light" panose="020F0302020204030204" pitchFamily="34" charset="0"/>
                <a:cs typeface="Calibri Light" panose="020F0302020204030204" pitchFamily="34" charset="0"/>
              </a:rPr>
              <a:t>Discussion or Activity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dirty="0">
              <a:solidFill>
                <a:prstClr val="black"/>
              </a:solidFill>
              <a:latin typeface="Calibri Light" panose="020F0302020204030204" pitchFamily="34" charset="0"/>
              <a:cs typeface="Calibri Light" panose="020F03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prstClr val="black"/>
                </a:solidFill>
                <a:latin typeface="Calibri Light" panose="020F0302020204030204" pitchFamily="34" charset="0"/>
                <a:cs typeface="Calibri Light" panose="020F0302020204030204" pitchFamily="34" charset="0"/>
              </a:rPr>
              <a:t>Modules</a:t>
            </a:r>
          </a:p>
          <a:p>
            <a:pPr marL="685800" lvl="1" indent="-228600">
              <a:lnSpc>
                <a:spcPct val="90000"/>
              </a:lnSpc>
              <a:spcBef>
                <a:spcPts val="1000"/>
              </a:spcBef>
              <a:buFont typeface="Arial" panose="020B0604020202020204" pitchFamily="34" charset="0"/>
              <a:buChar char="•"/>
              <a:defRPr/>
            </a:pPr>
            <a:r>
              <a:rPr lang="en-US" sz="2400" i="1" dirty="0">
                <a:solidFill>
                  <a:prstClr val="black"/>
                </a:solidFill>
                <a:latin typeface="Calibri Light" panose="020F0302020204030204" pitchFamily="34" charset="0"/>
                <a:cs typeface="Calibri Light" panose="020F0302020204030204" pitchFamily="34" charset="0"/>
              </a:rPr>
              <a:t>Three (3) specific modules</a:t>
            </a:r>
          </a:p>
          <a:p>
            <a:pPr marL="685800" lvl="1" indent="-228600">
              <a:lnSpc>
                <a:spcPct val="90000"/>
              </a:lnSpc>
              <a:spcBef>
                <a:spcPts val="1000"/>
              </a:spcBef>
              <a:buFont typeface="Arial" panose="020B0604020202020204" pitchFamily="34" charset="0"/>
              <a:buChar char="•"/>
              <a:defRPr/>
            </a:pPr>
            <a:r>
              <a:rPr lang="en-US" sz="2400" i="1" dirty="0">
                <a:solidFill>
                  <a:prstClr val="black"/>
                </a:solidFill>
                <a:latin typeface="Calibri Light" panose="020F0302020204030204" pitchFamily="34" charset="0"/>
                <a:cs typeface="Calibri Light" panose="020F0302020204030204" pitchFamily="34" charset="0"/>
              </a:rPr>
              <a:t>Separated into phases</a:t>
            </a:r>
          </a:p>
          <a:p>
            <a:pPr marL="685800" lvl="1" indent="-228600">
              <a:lnSpc>
                <a:spcPct val="90000"/>
              </a:lnSpc>
              <a:spcBef>
                <a:spcPts val="1000"/>
              </a:spcBef>
              <a:buFont typeface="Arial" panose="020B0604020202020204" pitchFamily="34" charset="0"/>
              <a:buChar char="•"/>
              <a:defRPr/>
            </a:pPr>
            <a:r>
              <a:rPr lang="en-US" sz="2400" i="1" dirty="0">
                <a:solidFill>
                  <a:prstClr val="black"/>
                </a:solidFill>
                <a:latin typeface="Calibri Light" panose="020F0302020204030204" pitchFamily="34" charset="0"/>
                <a:cs typeface="Calibri Light" panose="020F0302020204030204" pitchFamily="34" charset="0"/>
              </a:rPr>
              <a:t>Participants work together in breakout rooms</a:t>
            </a:r>
          </a:p>
          <a:p>
            <a:pPr marL="685800" lvl="1" indent="-228600">
              <a:lnSpc>
                <a:spcPct val="90000"/>
              </a:lnSpc>
              <a:spcBef>
                <a:spcPts val="1000"/>
              </a:spcBef>
              <a:buFont typeface="Arial" panose="020B0604020202020204" pitchFamily="34" charset="0"/>
              <a:buChar char="•"/>
              <a:defRPr/>
            </a:pPr>
            <a:r>
              <a:rPr lang="en-US" sz="2400" i="1" dirty="0">
                <a:solidFill>
                  <a:prstClr val="black"/>
                </a:solidFill>
                <a:latin typeface="Calibri Light" panose="020F0302020204030204" pitchFamily="34" charset="0"/>
                <a:cs typeface="Calibri Light" panose="020F0302020204030204" pitchFamily="34" charset="0"/>
              </a:rPr>
              <a:t>Will come back together for discussion</a:t>
            </a:r>
          </a:p>
          <a:p>
            <a:pPr marL="685800" lvl="1" indent="-228600">
              <a:lnSpc>
                <a:spcPct val="90000"/>
              </a:lnSpc>
              <a:spcBef>
                <a:spcPts val="1000"/>
              </a:spcBef>
              <a:buFont typeface="Arial" panose="020B0604020202020204" pitchFamily="34" charset="0"/>
              <a:buChar char="•"/>
              <a:defRPr/>
            </a:pPr>
            <a:r>
              <a:rPr lang="en-US" sz="2400" i="1" dirty="0">
                <a:solidFill>
                  <a:prstClr val="black"/>
                </a:solidFill>
                <a:latin typeface="Calibri Light" panose="020F0302020204030204" pitchFamily="34" charset="0"/>
                <a:cs typeface="Calibri Light" panose="020F0302020204030204" pitchFamily="34" charset="0"/>
              </a:rPr>
              <a:t>Spokesperson or facilitator will share info from the breakout </a:t>
            </a:r>
            <a:r>
              <a:rPr lang="en-US" sz="2400" i="1" dirty="0" smtClean="0">
                <a:solidFill>
                  <a:prstClr val="black"/>
                </a:solidFill>
                <a:latin typeface="Calibri Light" panose="020F0302020204030204" pitchFamily="34" charset="0"/>
                <a:cs typeface="Calibri Light" panose="020F0302020204030204" pitchFamily="34" charset="0"/>
              </a:rPr>
              <a:t>discussions</a:t>
            </a:r>
          </a:p>
          <a:p>
            <a:pPr lvl="1">
              <a:lnSpc>
                <a:spcPct val="90000"/>
              </a:lnSpc>
              <a:spcBef>
                <a:spcPts val="1000"/>
              </a:spcBef>
              <a:defRPr/>
            </a:pPr>
            <a:endParaRPr lang="en-US" sz="2400" i="1" dirty="0">
              <a:solidFill>
                <a:prstClr val="black"/>
              </a:solidFill>
              <a:latin typeface="Calibri Light" panose="020F0302020204030204" pitchFamily="34" charset="0"/>
              <a:cs typeface="Calibri Light" panose="020F03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smtClean="0">
                <a:solidFill>
                  <a:prstClr val="black"/>
                </a:solidFill>
                <a:latin typeface="Calibri Light" panose="020F0302020204030204" pitchFamily="34" charset="0"/>
                <a:cs typeface="Calibri Light" panose="020F0302020204030204" pitchFamily="34" charset="0"/>
              </a:rPr>
              <a:t>Debrief / </a:t>
            </a:r>
            <a:r>
              <a:rPr lang="en-US" sz="2400" dirty="0">
                <a:solidFill>
                  <a:prstClr val="black"/>
                </a:solidFill>
                <a:latin typeface="Calibri Light" panose="020F0302020204030204" pitchFamily="34" charset="0"/>
                <a:cs typeface="Calibri Light" panose="020F0302020204030204" pitchFamily="34" charset="0"/>
              </a:rPr>
              <a:t>“</a:t>
            </a:r>
            <a:r>
              <a:rPr lang="en-US" sz="2400" dirty="0" err="1">
                <a:solidFill>
                  <a:prstClr val="black"/>
                </a:solidFill>
                <a:latin typeface="Calibri Light" panose="020F0302020204030204" pitchFamily="34" charset="0"/>
                <a:cs typeface="Calibri Light" panose="020F0302020204030204" pitchFamily="34" charset="0"/>
              </a:rPr>
              <a:t>Hotwash</a:t>
            </a:r>
            <a:r>
              <a:rPr lang="en-US" sz="2400" dirty="0" smtClean="0">
                <a:solidFill>
                  <a:prstClr val="black"/>
                </a:solidFill>
                <a:latin typeface="Calibri Light" panose="020F0302020204030204" pitchFamily="34" charset="0"/>
                <a:cs typeface="Calibri Light" panose="020F0302020204030204" pitchFamily="34" charset="0"/>
              </a:rPr>
              <a:t>”</a:t>
            </a:r>
            <a:endParaRPr lang="en-US" sz="2400" dirty="0">
              <a:solidFill>
                <a:prstClr val="black"/>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3528558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a:bodyPr>
          <a:lstStyle/>
          <a:p>
            <a:pPr algn="r"/>
            <a:r>
              <a:rPr lang="en-US" sz="5400" dirty="0">
                <a:solidFill>
                  <a:srgbClr val="FFFFFF"/>
                </a:solidFill>
              </a:rPr>
              <a:t>Time to Begin</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477208" y="1740237"/>
            <a:ext cx="6575361" cy="320908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R="0" lvl="0" algn="ctr" defTabSz="914400" rtl="0" eaLnBrk="1" fontAlgn="auto" latinLnBrk="0" hangingPunct="1">
              <a:lnSpc>
                <a:spcPct val="90000"/>
              </a:lnSpc>
              <a:spcBef>
                <a:spcPts val="1000"/>
              </a:spcBef>
              <a:spcAft>
                <a:spcPts val="0"/>
              </a:spcAft>
              <a:buClrTx/>
              <a:buSzTx/>
              <a:tabLst/>
              <a:defRPr/>
            </a:pPr>
            <a:r>
              <a:rPr kumimoji="0" lang="en-US" sz="4000" b="1" i="0"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Any Questions?</a:t>
            </a:r>
          </a:p>
          <a:p>
            <a:pPr marR="0" lvl="0" algn="ctr" defTabSz="914400" rtl="0" eaLnBrk="1" fontAlgn="auto" latinLnBrk="0" hangingPunct="1">
              <a:lnSpc>
                <a:spcPct val="90000"/>
              </a:lnSpc>
              <a:spcBef>
                <a:spcPts val="1000"/>
              </a:spcBef>
              <a:spcAft>
                <a:spcPts val="0"/>
              </a:spcAft>
              <a:buClrTx/>
              <a:buSzTx/>
              <a:tabLst/>
              <a:defRPr/>
            </a:pPr>
            <a:endParaRPr lang="en-US" sz="4000" dirty="0">
              <a:solidFill>
                <a:prstClr val="white"/>
              </a:solidFill>
              <a:latin typeface="Calibri Light" panose="020F0302020204030204" pitchFamily="34" charset="0"/>
              <a:cs typeface="Calibri Light" panose="020F0302020204030204" pitchFamily="34" charset="0"/>
            </a:endParaRPr>
          </a:p>
          <a:p>
            <a:pPr marR="0" lvl="0" algn="ctr" defTabSz="914400" rtl="0" eaLnBrk="1" fontAlgn="auto" latinLnBrk="0" hangingPunct="1">
              <a:lnSpc>
                <a:spcPct val="90000"/>
              </a:lnSpc>
              <a:spcBef>
                <a:spcPts val="1000"/>
              </a:spcBef>
              <a:spcAft>
                <a:spcPts val="0"/>
              </a:spcAft>
              <a:buClrTx/>
              <a:buSzTx/>
              <a:tabLst/>
              <a:defRPr/>
            </a:pPr>
            <a:endParaRPr kumimoji="0" lang="en-US" sz="40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a:p>
            <a:pPr marR="0" lvl="0" algn="ctr" defTabSz="914400" rtl="0" eaLnBrk="1" fontAlgn="auto" latinLnBrk="0" hangingPunct="1">
              <a:lnSpc>
                <a:spcPct val="90000"/>
              </a:lnSpc>
              <a:spcBef>
                <a:spcPts val="1000"/>
              </a:spcBef>
              <a:spcAft>
                <a:spcPts val="0"/>
              </a:spcAft>
              <a:buClrTx/>
              <a:buSzTx/>
              <a:tabLst/>
              <a:defRPr/>
            </a:pPr>
            <a:r>
              <a:rPr lang="en-US" sz="4000" dirty="0">
                <a:latin typeface="Calibri Light" panose="020F0302020204030204" pitchFamily="34" charset="0"/>
                <a:cs typeface="Calibri Light" panose="020F0302020204030204" pitchFamily="34" charset="0"/>
              </a:rPr>
              <a:t>Ready? 3, 2, 1….Go.</a:t>
            </a: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3146200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4B006544-7B40-6944-A107-E4B18D08CD35}"/>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en-US" sz="2800">
                <a:solidFill>
                  <a:schemeClr val="tx1"/>
                </a:solidFill>
              </a:rPr>
              <a:t>Pre-Module Activity</a:t>
            </a:r>
          </a:p>
        </p:txBody>
      </p:sp>
      <p:sp>
        <p:nvSpPr>
          <p:cNvPr id="3" name="Content Placeholder 2">
            <a:extLst>
              <a:ext uri="{FF2B5EF4-FFF2-40B4-BE49-F238E27FC236}">
                <a16:creationId xmlns:a16="http://schemas.microsoft.com/office/drawing/2014/main" xmlns="" id="{C455B466-8B72-2647-A591-7C5251E2B31C}"/>
              </a:ext>
            </a:extLst>
          </p:cNvPr>
          <p:cNvSpPr>
            <a:spLocks noGrp="1"/>
          </p:cNvSpPr>
          <p:nvPr>
            <p:ph idx="1"/>
          </p:nvPr>
        </p:nvSpPr>
        <p:spPr>
          <a:xfrm>
            <a:off x="643468" y="2638043"/>
            <a:ext cx="3363974" cy="3961933"/>
          </a:xfrm>
        </p:spPr>
        <p:txBody>
          <a:bodyPr>
            <a:normAutofit/>
          </a:bodyPr>
          <a:lstStyle/>
          <a:p>
            <a:r>
              <a:rPr lang="en-US" sz="1900" dirty="0">
                <a:solidFill>
                  <a:schemeClr val="tx1"/>
                </a:solidFill>
              </a:rPr>
              <a:t>Identify the five (5) organizational concerns you have identified over the last few months of COVID-19. Discuss with others in your breakout rooms</a:t>
            </a:r>
          </a:p>
          <a:p>
            <a:r>
              <a:rPr lang="en-US" sz="1900" dirty="0">
                <a:solidFill>
                  <a:schemeClr val="tx1"/>
                </a:solidFill>
              </a:rPr>
              <a:t>Utilize the chat, open line, and whiteboard feature in your rooms for discussion</a:t>
            </a:r>
          </a:p>
          <a:p>
            <a:r>
              <a:rPr lang="en-US" sz="1900" dirty="0">
                <a:solidFill>
                  <a:schemeClr val="tx1"/>
                </a:solidFill>
              </a:rPr>
              <a:t>Your whiteboard will be brought back to main screen for discussion</a:t>
            </a:r>
          </a:p>
        </p:txBody>
      </p:sp>
      <p:pic>
        <p:nvPicPr>
          <p:cNvPr id="3074" name="Picture 2" descr="Word Writing Text Breakout Session. Business Photo Showcasing.. Stock  Photo, Picture And Royalty Free Image. Image 124928485.">
            <a:extLst>
              <a:ext uri="{FF2B5EF4-FFF2-40B4-BE49-F238E27FC236}">
                <a16:creationId xmlns:a16="http://schemas.microsoft.com/office/drawing/2014/main" xmlns="" id="{333C6059-CD3D-4F4E-BF1B-316B7F11C9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427" y="234824"/>
            <a:ext cx="2086634" cy="20866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xmlns="" id="{279069EC-5DBC-2D40-816A-0B819958300B}"/>
              </a:ext>
            </a:extLst>
          </p:cNvPr>
          <p:cNvPicPr>
            <a:picLocks noChangeAspect="1"/>
          </p:cNvPicPr>
          <p:nvPr/>
        </p:nvPicPr>
        <p:blipFill>
          <a:blip r:embed="rId3"/>
          <a:stretch>
            <a:fillRect/>
          </a:stretch>
        </p:blipFill>
        <p:spPr>
          <a:xfrm>
            <a:off x="6312546" y="2638043"/>
            <a:ext cx="5666937" cy="4091651"/>
          </a:xfrm>
          <a:prstGeom prst="rect">
            <a:avLst/>
          </a:prstGeom>
        </p:spPr>
      </p:pic>
    </p:spTree>
    <p:extLst>
      <p:ext uri="{BB962C8B-B14F-4D97-AF65-F5344CB8AC3E}">
        <p14:creationId xmlns:p14="http://schemas.microsoft.com/office/powerpoint/2010/main" val="32967278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96049" y="803705"/>
            <a:ext cx="4208656" cy="3034857"/>
          </a:xfrm>
        </p:spPr>
        <p:txBody>
          <a:bodyPr anchor="b">
            <a:normAutofit/>
          </a:bodyPr>
          <a:lstStyle/>
          <a:p>
            <a:pPr algn="r"/>
            <a:r>
              <a:rPr lang="en-US" sz="5400" dirty="0">
                <a:solidFill>
                  <a:srgbClr val="FFFFFF"/>
                </a:solidFill>
              </a:rPr>
              <a:t>Module #1</a:t>
            </a:r>
            <a:br>
              <a:rPr lang="en-US" sz="5400" dirty="0">
                <a:solidFill>
                  <a:srgbClr val="FFFFFF"/>
                </a:solidFill>
              </a:rPr>
            </a:br>
            <a:r>
              <a:rPr lang="en-US" sz="5400" dirty="0">
                <a:solidFill>
                  <a:srgbClr val="FFFFFF"/>
                </a:solidFill>
              </a:rPr>
              <a:t>Facility Continuity</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591384" y="1059120"/>
            <a:ext cx="6575361" cy="4739759"/>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Your facility </a:t>
            </a:r>
            <a:r>
              <a:rPr lang="en-US" sz="2800" b="1" u="sng" dirty="0" smtClean="0">
                <a:solidFill>
                  <a:prstClr val="black"/>
                </a:solidFill>
                <a:latin typeface="Calibri Light" panose="020F0302020204030204" pitchFamily="34" charset="0"/>
                <a:cs typeface="Calibri Light" panose="020F0302020204030204" pitchFamily="34" charset="0"/>
              </a:rPr>
              <a:t>HAS</a:t>
            </a:r>
            <a:r>
              <a:rPr kumimoji="0" lang="en-US" sz="2800" b="1" i="0" u="sng"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a:t>
            </a:r>
            <a:r>
              <a:rPr lang="en-US" sz="2800" b="1" u="sng" dirty="0" smtClean="0">
                <a:solidFill>
                  <a:prstClr val="black"/>
                </a:solidFill>
                <a:latin typeface="Calibri Light" panose="020F0302020204030204" pitchFamily="34" charset="0"/>
                <a:cs typeface="Calibri Light" panose="020F0302020204030204" pitchFamily="34" charset="0"/>
              </a:rPr>
              <a:t>NOT</a:t>
            </a:r>
            <a:r>
              <a:rPr kumimoji="0" lang="en-US" sz="2800" b="1" i="0" u="sng"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been directly impacted by the infectious disease (i.e. Covid-19).</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Your facility </a:t>
            </a:r>
            <a:r>
              <a:rPr lang="en-US" sz="2800" b="1" u="sng" dirty="0" smtClean="0">
                <a:solidFill>
                  <a:prstClr val="black"/>
                </a:solidFill>
                <a:latin typeface="Calibri Light" panose="020F0302020204030204" pitchFamily="34" charset="0"/>
                <a:cs typeface="Calibri Light" panose="020F0302020204030204" pitchFamily="34" charset="0"/>
              </a:rPr>
              <a:t>HAS BEEN </a:t>
            </a:r>
            <a:r>
              <a:rPr lang="en-US" sz="2800" dirty="0">
                <a:solidFill>
                  <a:prstClr val="black"/>
                </a:solidFill>
                <a:latin typeface="Calibri Light" panose="020F0302020204030204" pitchFamily="34" charset="0"/>
                <a:cs typeface="Calibri Light" panose="020F0302020204030204" pitchFamily="34" charset="0"/>
              </a:rPr>
              <a:t>directly affected by the infectious disease (i.e. Covid-19).</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Breakout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Groups</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2285768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96049" y="803705"/>
            <a:ext cx="4208656" cy="3034857"/>
          </a:xfrm>
        </p:spPr>
        <p:txBody>
          <a:bodyPr anchor="b">
            <a:normAutofit/>
          </a:bodyPr>
          <a:lstStyle/>
          <a:p>
            <a:pPr algn="r"/>
            <a:r>
              <a:rPr lang="en-US" sz="5400" dirty="0">
                <a:solidFill>
                  <a:srgbClr val="FFFFFF"/>
                </a:solidFill>
              </a:rPr>
              <a:t>Module #1</a:t>
            </a:r>
            <a:br>
              <a:rPr lang="en-US" sz="5400" dirty="0">
                <a:solidFill>
                  <a:srgbClr val="FFFFFF"/>
                </a:solidFill>
              </a:rPr>
            </a:br>
            <a:r>
              <a:rPr lang="en-US" sz="5400" dirty="0">
                <a:solidFill>
                  <a:srgbClr val="FFFFFF"/>
                </a:solidFill>
              </a:rPr>
              <a:t>Facility Continuity</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616639" y="839573"/>
            <a:ext cx="6575361" cy="5178854"/>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Your facility has </a:t>
            </a:r>
            <a:r>
              <a:rPr kumimoji="0" lang="en-US" sz="2800" b="1" i="0" u="sng"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NOT</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been directly impacted by the infectious disease (i.e. Covid-19).</a:t>
            </a:r>
          </a:p>
          <a:p>
            <a:pPr marL="914400" lvl="1" indent="-457200">
              <a:lnSpc>
                <a:spcPct val="90000"/>
              </a:lnSpc>
              <a:spcBef>
                <a:spcPts val="1000"/>
              </a:spcBef>
              <a:spcAft>
                <a:spcPts val="600"/>
              </a:spcAft>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are your facility's concerns?</a:t>
            </a:r>
          </a:p>
          <a:p>
            <a:pPr marL="914400" lvl="1" indent="-457200">
              <a:lnSpc>
                <a:spcPct val="90000"/>
              </a:lnSpc>
              <a:spcBef>
                <a:spcPts val="1000"/>
              </a:spcBef>
              <a:spcAft>
                <a:spcPts val="600"/>
              </a:spcAft>
              <a:buFont typeface="Arial" panose="020B0604020202020204" pitchFamily="34" charset="0"/>
              <a:buChar char="•"/>
              <a:defRPr/>
            </a:pPr>
            <a:r>
              <a:rPr kumimoji="0" lang="en-US" sz="28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What steps can you take to prepare from a facility point of view?</a:t>
            </a:r>
          </a:p>
          <a:p>
            <a:pPr marL="914400" lvl="1" indent="-457200">
              <a:lnSpc>
                <a:spcPct val="90000"/>
              </a:lnSpc>
              <a:spcBef>
                <a:spcPts val="1000"/>
              </a:spcBef>
              <a:spcAft>
                <a:spcPts val="600"/>
              </a:spcAft>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Does your current Continuity of Operations Plan (COOP) prepare your facility for maintenance of operations?</a:t>
            </a:r>
          </a:p>
          <a:p>
            <a:pPr marL="914400" lvl="1" indent="-457200">
              <a:lnSpc>
                <a:spcPct val="90000"/>
              </a:lnSpc>
              <a:spcBef>
                <a:spcPts val="1000"/>
              </a:spcBef>
              <a:spcAft>
                <a:spcPts val="600"/>
              </a:spcAft>
              <a:buFont typeface="Arial" panose="020B0604020202020204" pitchFamily="34" charset="0"/>
              <a:buChar char="•"/>
              <a:defRPr/>
            </a:pPr>
            <a:r>
              <a:rPr kumimoji="0" lang="en-US" sz="2800" b="0" i="1"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Short Term? Long Term?</a:t>
            </a: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2430186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96049" y="803705"/>
            <a:ext cx="4208656" cy="3034857"/>
          </a:xfrm>
        </p:spPr>
        <p:txBody>
          <a:bodyPr anchor="b">
            <a:normAutofit/>
          </a:bodyPr>
          <a:lstStyle/>
          <a:p>
            <a:pPr algn="r"/>
            <a:r>
              <a:rPr lang="en-US" sz="5400" dirty="0">
                <a:solidFill>
                  <a:srgbClr val="FFFFFF"/>
                </a:solidFill>
              </a:rPr>
              <a:t>Module #1</a:t>
            </a:r>
            <a:br>
              <a:rPr lang="en-US" sz="5400" dirty="0">
                <a:solidFill>
                  <a:srgbClr val="FFFFFF"/>
                </a:solidFill>
              </a:rPr>
            </a:br>
            <a:r>
              <a:rPr lang="en-US" sz="5400" dirty="0">
                <a:solidFill>
                  <a:srgbClr val="FFFFFF"/>
                </a:solidFill>
              </a:rPr>
              <a:t>Facility Continuity</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591384" y="543082"/>
            <a:ext cx="6575361" cy="5771836"/>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US" sz="2800" b="1" dirty="0">
                <a:solidFill>
                  <a:prstClr val="black"/>
                </a:solidFill>
                <a:latin typeface="Calibri Light" panose="020F0302020204030204" pitchFamily="34" charset="0"/>
                <a:cs typeface="Calibri Light" panose="020F0302020204030204" pitchFamily="34" charset="0"/>
              </a:rPr>
              <a:t>Your facility </a:t>
            </a:r>
            <a:r>
              <a:rPr lang="en-US" sz="2800" b="1" u="sng" dirty="0" smtClean="0">
                <a:solidFill>
                  <a:prstClr val="black"/>
                </a:solidFill>
                <a:latin typeface="Calibri Light" panose="020F0302020204030204" pitchFamily="34" charset="0"/>
                <a:cs typeface="Calibri Light" panose="020F0302020204030204" pitchFamily="34" charset="0"/>
              </a:rPr>
              <a:t>HAS</a:t>
            </a:r>
            <a:r>
              <a:rPr lang="en-US" sz="2800" b="1" dirty="0" smtClean="0">
                <a:solidFill>
                  <a:prstClr val="black"/>
                </a:solidFill>
                <a:latin typeface="Calibri Light" panose="020F0302020204030204" pitchFamily="34" charset="0"/>
                <a:cs typeface="Calibri Light" panose="020F0302020204030204" pitchFamily="34" charset="0"/>
              </a:rPr>
              <a:t> </a:t>
            </a:r>
            <a:r>
              <a:rPr lang="en-US" sz="2800" b="1" dirty="0">
                <a:solidFill>
                  <a:prstClr val="black"/>
                </a:solidFill>
                <a:latin typeface="Calibri Light" panose="020F0302020204030204" pitchFamily="34" charset="0"/>
                <a:cs typeface="Calibri Light" panose="020F0302020204030204" pitchFamily="34" charset="0"/>
              </a:rPr>
              <a:t>been directly affected by the infectious disease (i.e. Covid-19).</a:t>
            </a:r>
            <a:endPar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914400" lvl="1" indent="-457200">
              <a:lnSpc>
                <a:spcPct val="90000"/>
              </a:lnSpc>
              <a:spcBef>
                <a:spcPts val="1000"/>
              </a:spcBef>
              <a:spcAft>
                <a:spcPts val="600"/>
              </a:spcAft>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are your facility's concerns?</a:t>
            </a:r>
          </a:p>
          <a:p>
            <a:pPr marL="914400" lvl="1" indent="-457200">
              <a:lnSpc>
                <a:spcPct val="90000"/>
              </a:lnSpc>
              <a:spcBef>
                <a:spcPts val="1000"/>
              </a:spcBef>
              <a:spcAft>
                <a:spcPts val="600"/>
              </a:spcAft>
              <a:buFont typeface="Arial" panose="020B0604020202020204" pitchFamily="34" charset="0"/>
              <a:buChar char="•"/>
              <a:defRPr/>
            </a:pPr>
            <a:r>
              <a:rPr kumimoji="0" lang="en-US" sz="28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Did your concerns change? How?</a:t>
            </a:r>
          </a:p>
          <a:p>
            <a:pPr marL="914400" lvl="1" indent="-457200">
              <a:lnSpc>
                <a:spcPct val="90000"/>
              </a:lnSpc>
              <a:spcBef>
                <a:spcPts val="1000"/>
              </a:spcBef>
              <a:spcAft>
                <a:spcPts val="600"/>
              </a:spcAft>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Does your current Continuity of Operations Plan (COOP) prepare your facility for maintenance of operations?</a:t>
            </a:r>
          </a:p>
          <a:p>
            <a:pPr marL="914400" lvl="1" indent="-457200">
              <a:lnSpc>
                <a:spcPct val="90000"/>
              </a:lnSpc>
              <a:spcBef>
                <a:spcPts val="1000"/>
              </a:spcBef>
              <a:spcAft>
                <a:spcPts val="600"/>
              </a:spcAft>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At what point do you activate your COOP or EOP?</a:t>
            </a:r>
          </a:p>
          <a:p>
            <a:pPr marL="914400" lvl="1" indent="-457200">
              <a:lnSpc>
                <a:spcPct val="90000"/>
              </a:lnSpc>
              <a:spcBef>
                <a:spcPts val="1000"/>
              </a:spcBef>
              <a:spcAft>
                <a:spcPts val="600"/>
              </a:spcAft>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Based on your experience thus far. What were your “blind sides”?</a:t>
            </a: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625660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3B64063-CD95-2045-B536-9C2DC4ABFC6F}"/>
              </a:ext>
            </a:extLst>
          </p:cNvPr>
          <p:cNvSpPr/>
          <p:nvPr/>
        </p:nvSpPr>
        <p:spPr>
          <a:xfrm>
            <a:off x="6877464" y="2164686"/>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ln w="12700">
                  <a:solidFill>
                    <a:srgbClr val="4472C4"/>
                  </a:solidFill>
                  <a:prstDash val="solid"/>
                </a:ln>
                <a:solidFill>
                  <a:prstClr val="white"/>
                </a:solidFill>
                <a:effectLst>
                  <a:outerShdw dist="38100" dir="2640000" algn="bl" rotWithShape="0">
                    <a:srgbClr val="4472C4"/>
                  </a:outerShdw>
                </a:effectLst>
                <a:latin typeface="Calibri Light"/>
              </a:rPr>
              <a:t>Take a break!!</a:t>
            </a:r>
          </a:p>
        </p:txBody>
      </p:sp>
      <p:sp>
        <p:nvSpPr>
          <p:cNvPr id="16" name="Freeform: Shape 15">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4" name="Picture 3">
            <a:extLst>
              <a:ext uri="{FF2B5EF4-FFF2-40B4-BE49-F238E27FC236}">
                <a16:creationId xmlns:a16="http://schemas.microsoft.com/office/drawing/2014/main" xmlns="" id="{7CC4B162-B870-E340-BC73-5FCB4E459F60}"/>
              </a:ext>
            </a:extLst>
          </p:cNvPr>
          <p:cNvPicPr>
            <a:picLocks noChangeAspect="1"/>
          </p:cNvPicPr>
          <p:nvPr/>
        </p:nvPicPr>
        <p:blipFill rotWithShape="1">
          <a:blip r:embed="rId2"/>
          <a:srcRect r="3768"/>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p:cNvSpPr>
            <a:spLocks noGrp="1"/>
          </p:cNvSpPr>
          <p:nvPr>
            <p:ph idx="1"/>
          </p:nvPr>
        </p:nvSpPr>
        <p:spPr>
          <a:xfrm>
            <a:off x="6234329" y="2279018"/>
            <a:ext cx="5314543" cy="3375920"/>
          </a:xfrm>
        </p:spPr>
        <p:txBody>
          <a:bodyPr vert="horz" lIns="91440" tIns="45720" rIns="91440" bIns="45720" rtlCol="0" anchor="t">
            <a:normAutofit lnSpcReduction="10000"/>
          </a:bodyPr>
          <a:lstStyle/>
          <a:p>
            <a:pPr marL="0"/>
            <a:endParaRPr lang="en-US" sz="5400" dirty="0">
              <a:solidFill>
                <a:schemeClr val="tx1"/>
              </a:solidFill>
            </a:endParaRPr>
          </a:p>
          <a:p>
            <a:pPr marL="0"/>
            <a:endParaRPr lang="en-US" sz="5400" dirty="0">
              <a:solidFill>
                <a:schemeClr val="tx1"/>
              </a:solidFill>
            </a:endParaRPr>
          </a:p>
          <a:p>
            <a:pPr marL="0"/>
            <a:endParaRPr lang="en-US" sz="5400" dirty="0">
              <a:solidFill>
                <a:schemeClr val="tx1"/>
              </a:solidFill>
            </a:endParaRPr>
          </a:p>
          <a:p>
            <a:pPr marL="0"/>
            <a:r>
              <a:rPr lang="en-US" sz="5400" b="1" dirty="0">
                <a:solidFill>
                  <a:schemeClr val="tx1"/>
                </a:solidFill>
              </a:rPr>
              <a:t>You’ve earned it!</a:t>
            </a:r>
          </a:p>
        </p:txBody>
      </p:sp>
    </p:spTree>
    <p:extLst>
      <p:ext uri="{BB962C8B-B14F-4D97-AF65-F5344CB8AC3E}">
        <p14:creationId xmlns:p14="http://schemas.microsoft.com/office/powerpoint/2010/main" val="31346451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Man in Beige Blazer Holding Tablet Computer">
            <a:extLst>
              <a:ext uri="{FF2B5EF4-FFF2-40B4-BE49-F238E27FC236}">
                <a16:creationId xmlns:a16="http://schemas.microsoft.com/office/drawing/2014/main" xmlns="" id="{B9D6CF28-C2E1-9949-97FF-BDACACCA69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56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AB58EF07-17C2-48CF-ABB0-EEF1F17CB8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tx1"/>
                </a:solidFill>
              </a:rPr>
              <a:t>Module 1:</a:t>
            </a:r>
            <a:br>
              <a:rPr lang="en-US" sz="4800">
                <a:solidFill>
                  <a:schemeClr val="tx1"/>
                </a:solidFill>
              </a:rPr>
            </a:br>
            <a:r>
              <a:rPr lang="en-US" sz="4800">
                <a:solidFill>
                  <a:schemeClr val="tx1"/>
                </a:solidFill>
              </a:rPr>
              <a:t>Facilitated Discussion…</a:t>
            </a:r>
          </a:p>
        </p:txBody>
      </p:sp>
      <p:sp>
        <p:nvSpPr>
          <p:cNvPr id="75" name="Rectangle 7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376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96049" y="803705"/>
            <a:ext cx="4208656" cy="3034857"/>
          </a:xfrm>
        </p:spPr>
        <p:txBody>
          <a:bodyPr anchor="b">
            <a:normAutofit/>
          </a:bodyPr>
          <a:lstStyle/>
          <a:p>
            <a:pPr algn="r"/>
            <a:r>
              <a:rPr lang="en-US" sz="5400" dirty="0">
                <a:solidFill>
                  <a:srgbClr val="FFFFFF"/>
                </a:solidFill>
              </a:rPr>
              <a:t>Module #2</a:t>
            </a:r>
            <a:br>
              <a:rPr lang="en-US" sz="5400" dirty="0">
                <a:solidFill>
                  <a:srgbClr val="FFFFFF"/>
                </a:solidFill>
              </a:rPr>
            </a:br>
            <a:r>
              <a:rPr lang="en-US" sz="5400" dirty="0">
                <a:solidFill>
                  <a:srgbClr val="FFFFFF"/>
                </a:solidFill>
              </a:rPr>
              <a:t>System Continuity</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591384" y="605663"/>
            <a:ext cx="6575361" cy="5646674"/>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Your facility’s system have not been directly impacted by the infectious disease (i.e. Covid-19). (Supply chains, patient management, healthcare records, Information sharing, etc..)</a:t>
            </a:r>
          </a:p>
          <a:p>
            <a:pPr marR="0" lvl="0" algn="l" defTabSz="914400" rtl="0" eaLnBrk="1" fontAlgn="auto" latinLnBrk="0" hangingPunct="1">
              <a:lnSpc>
                <a:spcPct val="90000"/>
              </a:lnSpc>
              <a:spcBef>
                <a:spcPts val="100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Your facility’s systems have been directly affected by the infectious disease (i.e. Covid-19).</a:t>
            </a: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(Supply chains, patient management, healthcare records, Information sharing, etc..)</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solidFill>
                <a:prstClr val="black"/>
              </a:solidFill>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Breakout </a:t>
            </a:r>
            <a:r>
              <a:rPr kumimoji="0" lang="en-US" sz="28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Groups</a:t>
            </a: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612341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96049" y="803705"/>
            <a:ext cx="4208656" cy="3034857"/>
          </a:xfrm>
        </p:spPr>
        <p:txBody>
          <a:bodyPr anchor="b">
            <a:normAutofit/>
          </a:bodyPr>
          <a:lstStyle/>
          <a:p>
            <a:pPr algn="r"/>
            <a:r>
              <a:rPr lang="en-US" sz="5400" dirty="0">
                <a:solidFill>
                  <a:srgbClr val="FFFFFF"/>
                </a:solidFill>
              </a:rPr>
              <a:t>Module #2</a:t>
            </a:r>
            <a:br>
              <a:rPr lang="en-US" sz="5400" dirty="0">
                <a:solidFill>
                  <a:srgbClr val="FFFFFF"/>
                </a:solidFill>
              </a:rPr>
            </a:br>
            <a:r>
              <a:rPr lang="en-US" sz="5400" dirty="0">
                <a:solidFill>
                  <a:srgbClr val="FFFFFF"/>
                </a:solidFill>
              </a:rPr>
              <a:t>System Continuity</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591384" y="477423"/>
            <a:ext cx="6575361" cy="5903154"/>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Your facility’s system have </a:t>
            </a:r>
            <a:r>
              <a:rPr lang="en-US" sz="2800" b="1" u="sng" dirty="0" smtClean="0">
                <a:solidFill>
                  <a:prstClr val="black"/>
                </a:solidFill>
                <a:latin typeface="Calibri Light" panose="020F0302020204030204" pitchFamily="34" charset="0"/>
                <a:cs typeface="Calibri Light" panose="020F0302020204030204" pitchFamily="34" charset="0"/>
              </a:rPr>
              <a:t>NOT</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been directly impacted by the infectious disease (i.e. Covid-19).</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systems do you rely on?</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Were these system stable prior to facility impact?</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systems are disrupted even prior to a direct impact?</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are your contingencies?</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preparedness steps an you take before impact?</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Did your COOP or EOP address these points</a:t>
            </a:r>
            <a:r>
              <a:rPr lang="en-US" sz="2800" i="1" dirty="0" smtClean="0">
                <a:solidFill>
                  <a:prstClr val="black"/>
                </a:solidFill>
                <a:latin typeface="Calibri Light" panose="020F0302020204030204" pitchFamily="34" charset="0"/>
                <a:cs typeface="Calibri Light" panose="020F0302020204030204" pitchFamily="34" charset="0"/>
              </a:rPr>
              <a:t>?</a:t>
            </a:r>
            <a:endParaRPr lang="en-US" sz="2800" i="1" dirty="0">
              <a:solidFill>
                <a:prstClr val="black"/>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3108989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a:bodyPr>
          <a:lstStyle/>
          <a:p>
            <a:pPr algn="r"/>
            <a:r>
              <a:rPr lang="en-US" sz="5400">
                <a:solidFill>
                  <a:srgbClr val="FFFFFF"/>
                </a:solidFill>
              </a:rPr>
              <a:t>NSPA Healthcare Exercise Series</a:t>
            </a:r>
          </a:p>
        </p:txBody>
      </p:sp>
      <p:sp>
        <p:nvSpPr>
          <p:cNvPr id="3" name="Subtitle 2"/>
          <p:cNvSpPr>
            <a:spLocks noGrp="1"/>
          </p:cNvSpPr>
          <p:nvPr>
            <p:ph type="subTitle" idx="1"/>
          </p:nvPr>
        </p:nvSpPr>
        <p:spPr>
          <a:xfrm>
            <a:off x="638921" y="4013165"/>
            <a:ext cx="4204012" cy="2205732"/>
          </a:xfrm>
        </p:spPr>
        <p:txBody>
          <a:bodyPr anchor="t">
            <a:normAutofit/>
          </a:bodyPr>
          <a:lstStyle/>
          <a:p>
            <a:pPr algn="r"/>
            <a:r>
              <a:rPr lang="en-US" sz="1800">
                <a:solidFill>
                  <a:srgbClr val="FFFFFF"/>
                </a:solidFill>
              </a:rPr>
              <a:t>October 2020</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9465034F-32F0-1043-9D5E-1B6F135D2A31}"/>
              </a:ext>
            </a:extLst>
          </p:cNvPr>
          <p:cNvPicPr>
            <a:picLocks noChangeAspect="1"/>
          </p:cNvPicPr>
          <p:nvPr/>
        </p:nvPicPr>
        <p:blipFill>
          <a:blip r:embed="rId3"/>
          <a:stretch>
            <a:fillRect/>
          </a:stretch>
        </p:blipFill>
        <p:spPr>
          <a:xfrm>
            <a:off x="5558051" y="2815144"/>
            <a:ext cx="6564499" cy="1198021"/>
          </a:xfrm>
          <a:prstGeom prst="rect">
            <a:avLst/>
          </a:prstGeom>
        </p:spPr>
      </p:pic>
      <p:pic>
        <p:nvPicPr>
          <p:cNvPr id="6" name="Picture 5">
            <a:extLst>
              <a:ext uri="{FF2B5EF4-FFF2-40B4-BE49-F238E27FC236}">
                <a16:creationId xmlns:a16="http://schemas.microsoft.com/office/drawing/2014/main" xmlns="" id="{7515BB50-44B1-4E00-A79A-BF3D75D0A67A}"/>
              </a:ext>
            </a:extLst>
          </p:cNvPr>
          <p:cNvPicPr>
            <a:picLocks noChangeAspect="1"/>
          </p:cNvPicPr>
          <p:nvPr/>
        </p:nvPicPr>
        <p:blipFill>
          <a:blip r:embed="rId4"/>
          <a:stretch>
            <a:fillRect/>
          </a:stretch>
        </p:blipFill>
        <p:spPr>
          <a:xfrm>
            <a:off x="262200" y="5265642"/>
            <a:ext cx="2834886" cy="1127858"/>
          </a:xfrm>
          <a:prstGeom prst="rect">
            <a:avLst/>
          </a:prstGeom>
        </p:spPr>
      </p:pic>
    </p:spTree>
    <p:extLst>
      <p:ext uri="{BB962C8B-B14F-4D97-AF65-F5344CB8AC3E}">
        <p14:creationId xmlns:p14="http://schemas.microsoft.com/office/powerpoint/2010/main" val="769146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96049" y="803705"/>
            <a:ext cx="4208656" cy="3034857"/>
          </a:xfrm>
        </p:spPr>
        <p:txBody>
          <a:bodyPr anchor="b">
            <a:normAutofit/>
          </a:bodyPr>
          <a:lstStyle/>
          <a:p>
            <a:pPr algn="r"/>
            <a:r>
              <a:rPr lang="en-US" sz="5400" dirty="0">
                <a:solidFill>
                  <a:srgbClr val="FFFFFF"/>
                </a:solidFill>
              </a:rPr>
              <a:t>Module #2</a:t>
            </a:r>
            <a:br>
              <a:rPr lang="en-US" sz="5400" dirty="0">
                <a:solidFill>
                  <a:srgbClr val="FFFFFF"/>
                </a:solidFill>
              </a:rPr>
            </a:br>
            <a:r>
              <a:rPr lang="en-US" sz="5400" dirty="0">
                <a:solidFill>
                  <a:srgbClr val="FFFFFF"/>
                </a:solidFill>
              </a:rPr>
              <a:t>System Continuity</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616639" y="457965"/>
            <a:ext cx="6575361" cy="5903154"/>
          </a:xfrm>
          <a:prstGeom prst="rect">
            <a:avLst/>
          </a:prstGeom>
          <a:noFill/>
        </p:spPr>
        <p:txBody>
          <a:bodyPr wrap="square">
            <a:spAutoFit/>
          </a:bodyPr>
          <a:lstStyle/>
          <a:p>
            <a:pPr marL="457200" indent="-457200">
              <a:lnSpc>
                <a:spcPct val="90000"/>
              </a:lnSpc>
              <a:spcBef>
                <a:spcPts val="1000"/>
              </a:spcBef>
              <a:buFont typeface="Arial" panose="020B0604020202020204" pitchFamily="34" charset="0"/>
              <a:buChar char="•"/>
              <a:defRPr/>
            </a:pPr>
            <a:r>
              <a:rPr lang="en-US" sz="2800" b="1" dirty="0">
                <a:solidFill>
                  <a:prstClr val="black"/>
                </a:solidFill>
                <a:latin typeface="Calibri Light" panose="020F0302020204030204" pitchFamily="34" charset="0"/>
                <a:cs typeface="Calibri Light" panose="020F0302020204030204" pitchFamily="34" charset="0"/>
              </a:rPr>
              <a:t>Your facility’s systems </a:t>
            </a:r>
            <a:r>
              <a:rPr lang="en-US" sz="2800" b="1" u="sng" dirty="0" smtClean="0">
                <a:solidFill>
                  <a:prstClr val="black"/>
                </a:solidFill>
                <a:latin typeface="Calibri Light" panose="020F0302020204030204" pitchFamily="34" charset="0"/>
                <a:cs typeface="Calibri Light" panose="020F0302020204030204" pitchFamily="34" charset="0"/>
              </a:rPr>
              <a:t>HAVE</a:t>
            </a:r>
            <a:r>
              <a:rPr lang="en-US" sz="2800" b="1" dirty="0" smtClean="0">
                <a:solidFill>
                  <a:prstClr val="black"/>
                </a:solidFill>
                <a:latin typeface="Calibri Light" panose="020F0302020204030204" pitchFamily="34" charset="0"/>
                <a:cs typeface="Calibri Light" panose="020F0302020204030204" pitchFamily="34" charset="0"/>
              </a:rPr>
              <a:t> </a:t>
            </a:r>
            <a:r>
              <a:rPr lang="en-US" sz="2800" b="1" dirty="0">
                <a:solidFill>
                  <a:prstClr val="black"/>
                </a:solidFill>
                <a:latin typeface="Calibri Light" panose="020F0302020204030204" pitchFamily="34" charset="0"/>
                <a:cs typeface="Calibri Light" panose="020F0302020204030204" pitchFamily="34" charset="0"/>
              </a:rPr>
              <a:t>been directly affected by the infectious disease (i.e. Covid-19).</a:t>
            </a:r>
            <a:endPar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systems do you rely on?</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Were these system stable prior to facility impact?</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How well did your contingencies work?</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Did your COOP or EOP address these points?</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were your “blind sides”?</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changed between before and after?</a:t>
            </a: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773873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3B64063-CD95-2045-B536-9C2DC4ABFC6F}"/>
              </a:ext>
            </a:extLst>
          </p:cNvPr>
          <p:cNvSpPr/>
          <p:nvPr/>
        </p:nvSpPr>
        <p:spPr>
          <a:xfrm>
            <a:off x="6877464" y="2164686"/>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dirty="0">
                <a:ln w="12700">
                  <a:solidFill>
                    <a:srgbClr val="4472C4"/>
                  </a:solidFill>
                  <a:prstDash val="solid"/>
                </a:ln>
                <a:solidFill>
                  <a:prstClr val="white"/>
                </a:solidFill>
                <a:effectLst>
                  <a:outerShdw dist="38100" dir="2640000" algn="bl" rotWithShape="0">
                    <a:srgbClr val="4472C4"/>
                  </a:outerShdw>
                </a:effectLst>
                <a:latin typeface="Calibri Light"/>
              </a:rPr>
              <a:t>Take a break!!</a:t>
            </a:r>
          </a:p>
        </p:txBody>
      </p:sp>
      <p:sp>
        <p:nvSpPr>
          <p:cNvPr id="16" name="Freeform: Shape 15">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pic>
        <p:nvPicPr>
          <p:cNvPr id="4" name="Picture 3">
            <a:extLst>
              <a:ext uri="{FF2B5EF4-FFF2-40B4-BE49-F238E27FC236}">
                <a16:creationId xmlns:a16="http://schemas.microsoft.com/office/drawing/2014/main" xmlns="" id="{7CC4B162-B870-E340-BC73-5FCB4E459F60}"/>
              </a:ext>
            </a:extLst>
          </p:cNvPr>
          <p:cNvPicPr>
            <a:picLocks noChangeAspect="1"/>
          </p:cNvPicPr>
          <p:nvPr/>
        </p:nvPicPr>
        <p:blipFill rotWithShape="1">
          <a:blip r:embed="rId2"/>
          <a:srcRect r="3768"/>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p:cNvSpPr>
            <a:spLocks noGrp="1"/>
          </p:cNvSpPr>
          <p:nvPr>
            <p:ph idx="1"/>
          </p:nvPr>
        </p:nvSpPr>
        <p:spPr>
          <a:xfrm>
            <a:off x="6234329" y="2279018"/>
            <a:ext cx="5314543" cy="3375920"/>
          </a:xfrm>
        </p:spPr>
        <p:txBody>
          <a:bodyPr vert="horz" lIns="91440" tIns="45720" rIns="91440" bIns="45720" rtlCol="0" anchor="t">
            <a:normAutofit lnSpcReduction="10000"/>
          </a:bodyPr>
          <a:lstStyle/>
          <a:p>
            <a:pPr marL="0"/>
            <a:endParaRPr lang="en-US" sz="5400" dirty="0">
              <a:solidFill>
                <a:schemeClr val="tx1"/>
              </a:solidFill>
            </a:endParaRPr>
          </a:p>
          <a:p>
            <a:pPr marL="0"/>
            <a:endParaRPr lang="en-US" sz="5400" dirty="0">
              <a:solidFill>
                <a:schemeClr val="tx1"/>
              </a:solidFill>
            </a:endParaRPr>
          </a:p>
          <a:p>
            <a:pPr marL="0"/>
            <a:endParaRPr lang="en-US" sz="5400" dirty="0">
              <a:solidFill>
                <a:schemeClr val="tx1"/>
              </a:solidFill>
            </a:endParaRPr>
          </a:p>
          <a:p>
            <a:pPr marL="0"/>
            <a:r>
              <a:rPr lang="en-US" sz="5400" b="1" dirty="0">
                <a:solidFill>
                  <a:schemeClr val="tx1"/>
                </a:solidFill>
              </a:rPr>
              <a:t>You’ve earned it!</a:t>
            </a:r>
          </a:p>
        </p:txBody>
      </p:sp>
    </p:spTree>
    <p:extLst>
      <p:ext uri="{BB962C8B-B14F-4D97-AF65-F5344CB8AC3E}">
        <p14:creationId xmlns:p14="http://schemas.microsoft.com/office/powerpoint/2010/main" val="27446084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DE4C27B6-DB04-4891-AF97-BA1671B17E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an in Beige Blazer Holding Tablet Computer">
            <a:extLst>
              <a:ext uri="{FF2B5EF4-FFF2-40B4-BE49-F238E27FC236}">
                <a16:creationId xmlns:a16="http://schemas.microsoft.com/office/drawing/2014/main" xmlns="" id="{686E881D-1E67-864B-9145-D39F3F1E54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83" r="2" b="2"/>
          <a:stretch/>
        </p:blipFill>
        <p:spPr bwMode="auto">
          <a:xfrm>
            <a:off x="606719" y="-1"/>
            <a:ext cx="11585281" cy="6857999"/>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xmlns="" id="{7316481C-0A49-4796-812B-0D64F063B7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36684" y="1152144"/>
            <a:ext cx="3953501" cy="3072393"/>
          </a:xfrm>
        </p:spPr>
        <p:txBody>
          <a:bodyPr vert="horz" lIns="91440" tIns="45720" rIns="91440" bIns="45720" rtlCol="0" anchor="b">
            <a:normAutofit/>
          </a:bodyPr>
          <a:lstStyle/>
          <a:p>
            <a:r>
              <a:rPr lang="en-US" sz="5600">
                <a:solidFill>
                  <a:schemeClr val="bg1"/>
                </a:solidFill>
              </a:rPr>
              <a:t>Module 2:</a:t>
            </a:r>
            <a:br>
              <a:rPr lang="en-US" sz="5600">
                <a:solidFill>
                  <a:schemeClr val="bg1"/>
                </a:solidFill>
              </a:rPr>
            </a:br>
            <a:r>
              <a:rPr lang="en-US" sz="5600">
                <a:solidFill>
                  <a:schemeClr val="bg1"/>
                </a:solidFill>
              </a:rPr>
              <a:t>Facilitated Discussion…</a:t>
            </a:r>
          </a:p>
        </p:txBody>
      </p:sp>
      <p:sp>
        <p:nvSpPr>
          <p:cNvPr id="139" name="Rectangle 138">
            <a:extLst>
              <a:ext uri="{FF2B5EF4-FFF2-40B4-BE49-F238E27FC236}">
                <a16:creationId xmlns:a16="http://schemas.microsoft.com/office/drawing/2014/main" xmlns="" id="{A5271697-90F1-4A23-8EF2-0179F2EAF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xmlns="" id="{5E0EAE70-C355-42D1-BF00-CA8A17A742A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8720" y="73152"/>
            <a:ext cx="1178966" cy="232963"/>
            <a:chOff x="1188720" y="73152"/>
            <a:chExt cx="1178966" cy="232963"/>
          </a:xfrm>
        </p:grpSpPr>
        <p:sp>
          <p:nvSpPr>
            <p:cNvPr id="142" name="Rectangle 64">
              <a:extLst>
                <a:ext uri="{FF2B5EF4-FFF2-40B4-BE49-F238E27FC236}">
                  <a16:creationId xmlns:a16="http://schemas.microsoft.com/office/drawing/2014/main" xmlns="" id="{E6E58C95-A3F9-4C87-B9A5-32A7A75D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xmlns="" id="{7B08CDDF-E602-4C1B-A248-A43292EB5D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64">
              <a:extLst>
                <a:ext uri="{FF2B5EF4-FFF2-40B4-BE49-F238E27FC236}">
                  <a16:creationId xmlns:a16="http://schemas.microsoft.com/office/drawing/2014/main" xmlns="" id="{6298B977-8F47-48C6-8454-11EF9478EC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66">
              <a:extLst>
                <a:ext uri="{FF2B5EF4-FFF2-40B4-BE49-F238E27FC236}">
                  <a16:creationId xmlns:a16="http://schemas.microsoft.com/office/drawing/2014/main" xmlns="" id="{06A6FB8E-FB47-44B7-810F-B88B4CCA062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64">
              <a:extLst>
                <a:ext uri="{FF2B5EF4-FFF2-40B4-BE49-F238E27FC236}">
                  <a16:creationId xmlns:a16="http://schemas.microsoft.com/office/drawing/2014/main" xmlns="" id="{818DB8DB-4D04-42C0-BE68-842A9F29AE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66">
              <a:extLst>
                <a:ext uri="{FF2B5EF4-FFF2-40B4-BE49-F238E27FC236}">
                  <a16:creationId xmlns:a16="http://schemas.microsoft.com/office/drawing/2014/main" xmlns="" id="{DBCFEA99-52A4-4E8E-B9C9-3D39B0E32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64">
              <a:extLst>
                <a:ext uri="{FF2B5EF4-FFF2-40B4-BE49-F238E27FC236}">
                  <a16:creationId xmlns:a16="http://schemas.microsoft.com/office/drawing/2014/main" xmlns="" id="{A6C0BB10-7324-4D11-A497-57A85CDB62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66">
              <a:extLst>
                <a:ext uri="{FF2B5EF4-FFF2-40B4-BE49-F238E27FC236}">
                  <a16:creationId xmlns:a16="http://schemas.microsoft.com/office/drawing/2014/main" xmlns="" id="{D7440F2E-8192-4FDF-AE8F-2833B7F4033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64">
              <a:extLst>
                <a:ext uri="{FF2B5EF4-FFF2-40B4-BE49-F238E27FC236}">
                  <a16:creationId xmlns:a16="http://schemas.microsoft.com/office/drawing/2014/main" xmlns="" id="{B9F7DA6A-1872-4697-A567-20A0115A05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66">
              <a:extLst>
                <a:ext uri="{FF2B5EF4-FFF2-40B4-BE49-F238E27FC236}">
                  <a16:creationId xmlns:a16="http://schemas.microsoft.com/office/drawing/2014/main" xmlns="" id="{98BC1544-07ED-411D-880C-58CB114914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64">
              <a:extLst>
                <a:ext uri="{FF2B5EF4-FFF2-40B4-BE49-F238E27FC236}">
                  <a16:creationId xmlns:a16="http://schemas.microsoft.com/office/drawing/2014/main" xmlns="" id="{BA70D948-9946-455F-8155-D274F01DAB1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66">
              <a:extLst>
                <a:ext uri="{FF2B5EF4-FFF2-40B4-BE49-F238E27FC236}">
                  <a16:creationId xmlns:a16="http://schemas.microsoft.com/office/drawing/2014/main" xmlns="" id="{807FCDBA-F7E3-4836-8253-15D212128FD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64">
              <a:extLst>
                <a:ext uri="{FF2B5EF4-FFF2-40B4-BE49-F238E27FC236}">
                  <a16:creationId xmlns:a16="http://schemas.microsoft.com/office/drawing/2014/main" xmlns="" id="{D6A9BF83-5C67-44B0-883C-82BCAA1923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66">
              <a:extLst>
                <a:ext uri="{FF2B5EF4-FFF2-40B4-BE49-F238E27FC236}">
                  <a16:creationId xmlns:a16="http://schemas.microsoft.com/office/drawing/2014/main" xmlns="" id="{94BA7F92-7961-489E-83BD-5518EB1E99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4">
              <a:extLst>
                <a:ext uri="{FF2B5EF4-FFF2-40B4-BE49-F238E27FC236}">
                  <a16:creationId xmlns:a16="http://schemas.microsoft.com/office/drawing/2014/main" xmlns="" id="{56ADE108-5AE8-4ACF-88B9-28A0B125B3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66">
              <a:extLst>
                <a:ext uri="{FF2B5EF4-FFF2-40B4-BE49-F238E27FC236}">
                  <a16:creationId xmlns:a16="http://schemas.microsoft.com/office/drawing/2014/main" xmlns="" id="{75B2D25F-B666-4F19-816A-24456EAF46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64">
              <a:extLst>
                <a:ext uri="{FF2B5EF4-FFF2-40B4-BE49-F238E27FC236}">
                  <a16:creationId xmlns:a16="http://schemas.microsoft.com/office/drawing/2014/main" xmlns="" id="{A7D581F0-987F-45C5-A849-CC1B41222F0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66">
              <a:extLst>
                <a:ext uri="{FF2B5EF4-FFF2-40B4-BE49-F238E27FC236}">
                  <a16:creationId xmlns:a16="http://schemas.microsoft.com/office/drawing/2014/main" xmlns="" id="{F388E533-92C3-428E-B078-81D6E1F2D97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64">
              <a:extLst>
                <a:ext uri="{FF2B5EF4-FFF2-40B4-BE49-F238E27FC236}">
                  <a16:creationId xmlns:a16="http://schemas.microsoft.com/office/drawing/2014/main" xmlns="" id="{C68AEED3-AAB1-48A9-8FC3-C68AE6675B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66">
              <a:extLst>
                <a:ext uri="{FF2B5EF4-FFF2-40B4-BE49-F238E27FC236}">
                  <a16:creationId xmlns:a16="http://schemas.microsoft.com/office/drawing/2014/main" xmlns="" id="{0A6CA6BC-FFA6-4C34-B200-6F61EE1730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Rectangle 162">
            <a:extLst>
              <a:ext uri="{FF2B5EF4-FFF2-40B4-BE49-F238E27FC236}">
                <a16:creationId xmlns:a16="http://schemas.microsoft.com/office/drawing/2014/main" xmlns="" id="{D9F5512A-48E1-4C07-B75E-3CCC517B68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021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96049" y="803705"/>
            <a:ext cx="4208656" cy="3034857"/>
          </a:xfrm>
        </p:spPr>
        <p:txBody>
          <a:bodyPr anchor="b">
            <a:normAutofit/>
          </a:bodyPr>
          <a:lstStyle/>
          <a:p>
            <a:pPr algn="r"/>
            <a:r>
              <a:rPr lang="en-US" sz="5400" dirty="0">
                <a:solidFill>
                  <a:srgbClr val="FFFFFF"/>
                </a:solidFill>
              </a:rPr>
              <a:t>Module #3</a:t>
            </a:r>
            <a:br>
              <a:rPr lang="en-US" sz="5400" dirty="0">
                <a:solidFill>
                  <a:srgbClr val="FFFFFF"/>
                </a:solidFill>
              </a:rPr>
            </a:br>
            <a:r>
              <a:rPr lang="en-US" sz="5400" dirty="0">
                <a:solidFill>
                  <a:srgbClr val="FFFFFF"/>
                </a:solidFill>
              </a:rPr>
              <a:t>Staffing Continuity</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505278" y="825210"/>
            <a:ext cx="6575361" cy="5207579"/>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US" sz="2400" dirty="0">
                <a:solidFill>
                  <a:prstClr val="black"/>
                </a:solidFill>
                <a:latin typeface="Calibri Light" panose="020F0302020204030204" pitchFamily="34" charset="0"/>
                <a:cs typeface="Calibri Light" panose="020F0302020204030204" pitchFamily="34" charset="0"/>
              </a:rPr>
              <a:t>Your facility has not been affected by an infectious disease (currently COVID-19). What are there potential direct and/or indirect effects to facility staffing (i.e. clinical and non-clinical staff, leadership, succession and delegation of authority)? </a:t>
            </a:r>
          </a:p>
          <a:p>
            <a:pPr marL="457200" indent="-457200">
              <a:lnSpc>
                <a:spcPct val="90000"/>
              </a:lnSpc>
              <a:spcBef>
                <a:spcPts val="1000"/>
              </a:spcBef>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Your facility has been affected by an infectious disease (currently COVID-19). </a:t>
            </a:r>
            <a:r>
              <a:rPr lang="en-US" sz="2400" dirty="0">
                <a:solidFill>
                  <a:prstClr val="black"/>
                </a:solidFill>
                <a:latin typeface="Calibri Light" panose="020F0302020204030204" pitchFamily="34" charset="0"/>
                <a:cs typeface="Calibri Light" panose="020F0302020204030204" pitchFamily="34" charset="0"/>
              </a:rPr>
              <a:t>W</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hat are issues / concerns to staffing that have occurred or potentially could occur in the future (i.e. clinical and non-clinical staff, leadership, succession and delegation of authority)? </a:t>
            </a:r>
          </a:p>
          <a:p>
            <a:pPr marL="457200" indent="-457200">
              <a:lnSpc>
                <a:spcPct val="90000"/>
              </a:lnSpc>
              <a:spcBef>
                <a:spcPts val="1000"/>
              </a:spcBef>
              <a:buFont typeface="Arial" panose="020B0604020202020204" pitchFamily="34" charset="0"/>
              <a:buChar char="•"/>
              <a:defRPr/>
            </a:pPr>
            <a:endParaRPr lang="en-US" sz="2400" dirty="0">
              <a:solidFill>
                <a:prstClr val="black"/>
              </a:solidFill>
              <a:latin typeface="Calibri Light" panose="020F0302020204030204" pitchFamily="34" charset="0"/>
              <a:cs typeface="Calibri Light" panose="020F030202020403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Breakout </a:t>
            </a:r>
            <a:r>
              <a:rPr kumimoji="0" lang="en-US" sz="24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Groups</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524351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96049" y="803705"/>
            <a:ext cx="4208656" cy="3034857"/>
          </a:xfrm>
        </p:spPr>
        <p:txBody>
          <a:bodyPr anchor="b">
            <a:normAutofit/>
          </a:bodyPr>
          <a:lstStyle/>
          <a:p>
            <a:pPr algn="r"/>
            <a:r>
              <a:rPr lang="en-US" sz="5400" dirty="0">
                <a:solidFill>
                  <a:srgbClr val="FFFFFF"/>
                </a:solidFill>
              </a:rPr>
              <a:t>Module #3</a:t>
            </a:r>
            <a:br>
              <a:rPr lang="en-US" sz="5400" dirty="0">
                <a:solidFill>
                  <a:srgbClr val="FFFFFF"/>
                </a:solidFill>
              </a:rPr>
            </a:br>
            <a:r>
              <a:rPr lang="en-US" sz="5400" dirty="0">
                <a:solidFill>
                  <a:srgbClr val="FFFFFF"/>
                </a:solidFill>
              </a:rPr>
              <a:t>Staffing Continuity</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591384" y="735442"/>
            <a:ext cx="6575361" cy="5387116"/>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Your facility’s system have </a:t>
            </a:r>
            <a:r>
              <a:rPr lang="en-US" sz="2800" b="1" u="sng" dirty="0" smtClean="0">
                <a:solidFill>
                  <a:prstClr val="black"/>
                </a:solidFill>
                <a:latin typeface="Calibri Light" panose="020F0302020204030204" pitchFamily="34" charset="0"/>
                <a:cs typeface="Calibri Light" panose="020F0302020204030204" pitchFamily="34" charset="0"/>
              </a:rPr>
              <a:t>NOT</a:t>
            </a:r>
            <a:r>
              <a:rPr kumimoji="0" lang="en-US" sz="2800" b="1"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28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been directly impacted by the infectious disease (i.e. Covid-19).</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are staffing concerns that you could consider?</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Was staffing stable prior to facility impact?</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are your contingencies?</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What preparedness steps an you take before impact?</a:t>
            </a:r>
          </a:p>
          <a:p>
            <a:pPr marL="914400" lvl="1" indent="-457200">
              <a:lnSpc>
                <a:spcPct val="90000"/>
              </a:lnSpc>
              <a:spcBef>
                <a:spcPts val="1000"/>
              </a:spcBef>
              <a:buFont typeface="Arial" panose="020B0604020202020204" pitchFamily="34" charset="0"/>
              <a:buChar char="•"/>
              <a:defRPr/>
            </a:pPr>
            <a:r>
              <a:rPr lang="en-US" sz="2800" i="1" dirty="0">
                <a:solidFill>
                  <a:prstClr val="black"/>
                </a:solidFill>
                <a:latin typeface="Calibri Light" panose="020F0302020204030204" pitchFamily="34" charset="0"/>
                <a:cs typeface="Calibri Light" panose="020F0302020204030204" pitchFamily="34" charset="0"/>
              </a:rPr>
              <a:t>Did your COOP or EOP address these points</a:t>
            </a:r>
            <a:r>
              <a:rPr lang="en-US" sz="2800" i="1" dirty="0" smtClean="0">
                <a:solidFill>
                  <a:prstClr val="black"/>
                </a:solidFill>
                <a:latin typeface="Calibri Light" panose="020F0302020204030204" pitchFamily="34" charset="0"/>
                <a:cs typeface="Calibri Light" panose="020F0302020204030204" pitchFamily="34" charset="0"/>
              </a:rPr>
              <a:t>?</a:t>
            </a:r>
            <a:endParaRPr lang="en-US" sz="2800" i="1" dirty="0">
              <a:solidFill>
                <a:prstClr val="black"/>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2005194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96049" y="803705"/>
            <a:ext cx="4208656" cy="3034857"/>
          </a:xfrm>
        </p:spPr>
        <p:txBody>
          <a:bodyPr anchor="b">
            <a:normAutofit/>
          </a:bodyPr>
          <a:lstStyle/>
          <a:p>
            <a:pPr algn="r"/>
            <a:r>
              <a:rPr lang="en-US" sz="5400" dirty="0">
                <a:solidFill>
                  <a:srgbClr val="FFFFFF"/>
                </a:solidFill>
              </a:rPr>
              <a:t>Module #3</a:t>
            </a:r>
            <a:br>
              <a:rPr lang="en-US" sz="5400" dirty="0">
                <a:solidFill>
                  <a:srgbClr val="FFFFFF"/>
                </a:solidFill>
              </a:rPr>
            </a:br>
            <a:r>
              <a:rPr lang="en-US" sz="5400" dirty="0">
                <a:solidFill>
                  <a:srgbClr val="FFFFFF"/>
                </a:solidFill>
              </a:rPr>
              <a:t>Staffing Continuity</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505278" y="957554"/>
            <a:ext cx="6575361" cy="4942892"/>
          </a:xfrm>
          <a:prstGeom prst="rect">
            <a:avLst/>
          </a:prstGeom>
          <a:noFill/>
        </p:spPr>
        <p:txBody>
          <a:bodyPr wrap="square">
            <a:spAutoFit/>
          </a:bodyPr>
          <a:lstStyle/>
          <a:p>
            <a:pPr marL="457200" indent="-457200">
              <a:lnSpc>
                <a:spcPct val="90000"/>
              </a:lnSpc>
              <a:spcBef>
                <a:spcPts val="1000"/>
              </a:spcBef>
              <a:spcAft>
                <a:spcPts val="1200"/>
              </a:spcAft>
              <a:buFont typeface="Arial" panose="020B0604020202020204" pitchFamily="34" charset="0"/>
              <a:buChar char="•"/>
              <a:defRPr/>
            </a:pPr>
            <a:r>
              <a:rPr lang="en-US" sz="2800" b="1" dirty="0">
                <a:solidFill>
                  <a:prstClr val="black"/>
                </a:solidFill>
                <a:latin typeface="+mj-lt"/>
              </a:rPr>
              <a:t>Your facility’s systems </a:t>
            </a:r>
            <a:r>
              <a:rPr lang="en-US" sz="2800" b="1" u="sng" dirty="0" smtClean="0">
                <a:solidFill>
                  <a:prstClr val="black"/>
                </a:solidFill>
                <a:latin typeface="+mj-lt"/>
              </a:rPr>
              <a:t>HAVE</a:t>
            </a:r>
            <a:r>
              <a:rPr lang="en-US" sz="2800" b="1" dirty="0" smtClean="0">
                <a:solidFill>
                  <a:prstClr val="black"/>
                </a:solidFill>
                <a:latin typeface="+mj-lt"/>
              </a:rPr>
              <a:t> </a:t>
            </a:r>
            <a:r>
              <a:rPr lang="en-US" sz="2800" b="1" dirty="0">
                <a:solidFill>
                  <a:prstClr val="black"/>
                </a:solidFill>
                <a:latin typeface="+mj-lt"/>
              </a:rPr>
              <a:t>been directly affected by the infectious disease (i.e. Covid-19).</a:t>
            </a:r>
            <a:endParaRPr kumimoji="0" lang="en-US" sz="2800" b="1" i="0" u="none" strike="noStrike" kern="1200" cap="none" spc="0" normalizeH="0" baseline="0" noProof="0" dirty="0">
              <a:ln>
                <a:noFill/>
              </a:ln>
              <a:solidFill>
                <a:prstClr val="black"/>
              </a:solidFill>
              <a:effectLst/>
              <a:uLnTx/>
              <a:uFillTx/>
              <a:latin typeface="+mj-lt"/>
            </a:endParaRPr>
          </a:p>
          <a:p>
            <a:pPr marL="914400" lvl="1" indent="-457200">
              <a:lnSpc>
                <a:spcPct val="90000"/>
              </a:lnSpc>
              <a:spcBef>
                <a:spcPts val="1000"/>
              </a:spcBef>
              <a:spcAft>
                <a:spcPts val="1200"/>
              </a:spcAft>
              <a:buFont typeface="Arial" panose="020B0604020202020204" pitchFamily="34" charset="0"/>
              <a:buChar char="•"/>
              <a:defRPr/>
            </a:pPr>
            <a:r>
              <a:rPr lang="en-US" sz="2400" i="1" dirty="0">
                <a:solidFill>
                  <a:prstClr val="black"/>
                </a:solidFill>
                <a:latin typeface="+mj-lt"/>
              </a:rPr>
              <a:t>How did your staffing process change?</a:t>
            </a:r>
          </a:p>
          <a:p>
            <a:pPr marL="914400" lvl="1" indent="-457200">
              <a:lnSpc>
                <a:spcPct val="90000"/>
              </a:lnSpc>
              <a:spcBef>
                <a:spcPts val="1000"/>
              </a:spcBef>
              <a:spcAft>
                <a:spcPts val="1200"/>
              </a:spcAft>
              <a:buFont typeface="Arial" panose="020B0604020202020204" pitchFamily="34" charset="0"/>
              <a:buChar char="•"/>
              <a:defRPr/>
            </a:pPr>
            <a:r>
              <a:rPr lang="en-US" sz="2400" i="1" dirty="0">
                <a:solidFill>
                  <a:prstClr val="black"/>
                </a:solidFill>
                <a:latin typeface="+mj-lt"/>
              </a:rPr>
              <a:t>What are your contingencies?</a:t>
            </a:r>
          </a:p>
          <a:p>
            <a:pPr marL="914400" lvl="1" indent="-457200">
              <a:lnSpc>
                <a:spcPct val="90000"/>
              </a:lnSpc>
              <a:spcBef>
                <a:spcPts val="1000"/>
              </a:spcBef>
              <a:spcAft>
                <a:spcPts val="1200"/>
              </a:spcAft>
              <a:buFont typeface="Arial" panose="020B0604020202020204" pitchFamily="34" charset="0"/>
              <a:buChar char="•"/>
              <a:defRPr/>
            </a:pPr>
            <a:r>
              <a:rPr lang="en-US" sz="2400" i="1" dirty="0">
                <a:solidFill>
                  <a:prstClr val="black"/>
                </a:solidFill>
                <a:latin typeface="+mj-lt"/>
              </a:rPr>
              <a:t>How did your facility adjust?</a:t>
            </a:r>
          </a:p>
          <a:p>
            <a:pPr marL="914400" lvl="1" indent="-457200">
              <a:lnSpc>
                <a:spcPct val="90000"/>
              </a:lnSpc>
              <a:spcBef>
                <a:spcPts val="1000"/>
              </a:spcBef>
              <a:spcAft>
                <a:spcPts val="1200"/>
              </a:spcAft>
              <a:buFont typeface="Arial" panose="020B0604020202020204" pitchFamily="34" charset="0"/>
              <a:buChar char="•"/>
              <a:defRPr/>
            </a:pPr>
            <a:r>
              <a:rPr lang="en-US" sz="2400" i="1" dirty="0">
                <a:solidFill>
                  <a:prstClr val="black"/>
                </a:solidFill>
                <a:latin typeface="+mj-lt"/>
              </a:rPr>
              <a:t>Did your COOP or EOP address these points?</a:t>
            </a:r>
          </a:p>
          <a:p>
            <a:pPr marL="914400" lvl="1" indent="-457200">
              <a:lnSpc>
                <a:spcPct val="90000"/>
              </a:lnSpc>
              <a:spcBef>
                <a:spcPts val="1000"/>
              </a:spcBef>
              <a:spcAft>
                <a:spcPts val="1200"/>
              </a:spcAft>
              <a:buFont typeface="Arial" panose="020B0604020202020204" pitchFamily="34" charset="0"/>
              <a:buChar char="•"/>
              <a:defRPr/>
            </a:pPr>
            <a:r>
              <a:rPr lang="en-US" sz="2400" i="1" dirty="0">
                <a:solidFill>
                  <a:prstClr val="black"/>
                </a:solidFill>
                <a:latin typeface="+mj-lt"/>
              </a:rPr>
              <a:t>What were your “blind sides”?</a:t>
            </a:r>
          </a:p>
          <a:p>
            <a:pPr marL="914400" lvl="1" indent="-457200">
              <a:lnSpc>
                <a:spcPct val="90000"/>
              </a:lnSpc>
              <a:spcBef>
                <a:spcPts val="1000"/>
              </a:spcBef>
              <a:spcAft>
                <a:spcPts val="1200"/>
              </a:spcAft>
              <a:buFont typeface="Arial" panose="020B0604020202020204" pitchFamily="34" charset="0"/>
              <a:buChar char="•"/>
              <a:defRPr/>
            </a:pPr>
            <a:r>
              <a:rPr lang="en-US" sz="2400" i="1" dirty="0">
                <a:solidFill>
                  <a:prstClr val="black"/>
                </a:solidFill>
                <a:latin typeface="+mj-lt"/>
              </a:rPr>
              <a:t>What changed between before and after?</a:t>
            </a: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1032317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33B64063-CD95-2045-B536-9C2DC4ABFC6F}"/>
              </a:ext>
            </a:extLst>
          </p:cNvPr>
          <p:cNvSpPr/>
          <p:nvPr/>
        </p:nvSpPr>
        <p:spPr>
          <a:xfrm>
            <a:off x="6877464" y="2164686"/>
            <a:ext cx="5314536"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b="1" cap="none" spc="0" dirty="0">
                <a:ln w="12700">
                  <a:solidFill>
                    <a:schemeClr val="accent1"/>
                  </a:solidFill>
                  <a:prstDash val="solid"/>
                </a:ln>
                <a:effectLst>
                  <a:outerShdw dist="38100" dir="2640000" algn="bl" rotWithShape="0">
                    <a:schemeClr val="accent1"/>
                  </a:outerShdw>
                </a:effectLst>
                <a:latin typeface="+mj-lt"/>
                <a:ea typeface="+mj-ea"/>
                <a:cs typeface="+mj-cs"/>
              </a:rPr>
              <a:t>Take a break!!</a:t>
            </a:r>
          </a:p>
        </p:txBody>
      </p:sp>
      <p:sp>
        <p:nvSpPr>
          <p:cNvPr id="16" name="Freeform: Shape 15">
            <a:extLst>
              <a:ext uri="{FF2B5EF4-FFF2-40B4-BE49-F238E27FC236}">
                <a16:creationId xmlns:a16="http://schemas.microsoft.com/office/drawing/2014/main" xmlns=""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7CC4B162-B870-E340-BC73-5FCB4E459F60}"/>
              </a:ext>
            </a:extLst>
          </p:cNvPr>
          <p:cNvPicPr>
            <a:picLocks noChangeAspect="1"/>
          </p:cNvPicPr>
          <p:nvPr/>
        </p:nvPicPr>
        <p:blipFill rotWithShape="1">
          <a:blip r:embed="rId2"/>
          <a:srcRect r="3768"/>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p:cNvSpPr>
            <a:spLocks noGrp="1"/>
          </p:cNvSpPr>
          <p:nvPr>
            <p:ph idx="1"/>
          </p:nvPr>
        </p:nvSpPr>
        <p:spPr>
          <a:xfrm>
            <a:off x="6234329" y="2279018"/>
            <a:ext cx="5314543" cy="3375920"/>
          </a:xfrm>
        </p:spPr>
        <p:txBody>
          <a:bodyPr vert="horz" lIns="91440" tIns="45720" rIns="91440" bIns="45720" rtlCol="0" anchor="t">
            <a:normAutofit lnSpcReduction="10000"/>
          </a:bodyPr>
          <a:lstStyle/>
          <a:p>
            <a:pPr marL="0"/>
            <a:endParaRPr lang="en-US" sz="5400" dirty="0">
              <a:solidFill>
                <a:schemeClr val="tx1"/>
              </a:solidFill>
            </a:endParaRPr>
          </a:p>
          <a:p>
            <a:pPr marL="0"/>
            <a:endParaRPr lang="en-US" sz="5400" dirty="0">
              <a:solidFill>
                <a:schemeClr val="tx1"/>
              </a:solidFill>
            </a:endParaRPr>
          </a:p>
          <a:p>
            <a:pPr marL="0"/>
            <a:endParaRPr lang="en-US" sz="5400" dirty="0">
              <a:solidFill>
                <a:schemeClr val="tx1"/>
              </a:solidFill>
            </a:endParaRPr>
          </a:p>
          <a:p>
            <a:pPr marL="0"/>
            <a:r>
              <a:rPr lang="en-US" sz="5400" b="1" dirty="0">
                <a:solidFill>
                  <a:schemeClr val="tx1"/>
                </a:solidFill>
              </a:rPr>
              <a:t>You’ve earned it!</a:t>
            </a:r>
          </a:p>
        </p:txBody>
      </p:sp>
    </p:spTree>
    <p:extLst>
      <p:ext uri="{BB962C8B-B14F-4D97-AF65-F5344CB8AC3E}">
        <p14:creationId xmlns:p14="http://schemas.microsoft.com/office/powerpoint/2010/main" val="4602468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Man in Beige Blazer Holding Tablet Computer">
            <a:extLst>
              <a:ext uri="{FF2B5EF4-FFF2-40B4-BE49-F238E27FC236}">
                <a16:creationId xmlns:a16="http://schemas.microsoft.com/office/drawing/2014/main" xmlns="" id="{4F416FB4-585F-5845-A9F0-D162919517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93"/>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xmlns=""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solidFill>
                  <a:schemeClr val="tx1"/>
                </a:solidFill>
              </a:rPr>
              <a:t>Module 3:</a:t>
            </a:r>
            <a:br>
              <a:rPr lang="en-US" sz="6600">
                <a:solidFill>
                  <a:schemeClr val="tx1"/>
                </a:solidFill>
              </a:rPr>
            </a:br>
            <a:r>
              <a:rPr lang="en-US" sz="6600">
                <a:solidFill>
                  <a:schemeClr val="tx1"/>
                </a:solidFill>
              </a:rPr>
              <a:t>Facilitated Discussion…</a:t>
            </a:r>
          </a:p>
        </p:txBody>
      </p:sp>
      <p:sp>
        <p:nvSpPr>
          <p:cNvPr id="75" name="Rectangle: Rounded Corners 74">
            <a:extLst>
              <a:ext uri="{FF2B5EF4-FFF2-40B4-BE49-F238E27FC236}">
                <a16:creationId xmlns:a16="http://schemas.microsoft.com/office/drawing/2014/main" xmlns=""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467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526735" y="841185"/>
            <a:ext cx="4208656" cy="3034857"/>
          </a:xfrm>
        </p:spPr>
        <p:txBody>
          <a:bodyPr anchor="b">
            <a:normAutofit/>
          </a:bodyPr>
          <a:lstStyle/>
          <a:p>
            <a:pPr algn="r"/>
            <a:r>
              <a:rPr lang="en-US" sz="5400" dirty="0">
                <a:solidFill>
                  <a:srgbClr val="FFFFFF"/>
                </a:solidFill>
              </a:rPr>
              <a:t>“Hotwash”</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616639" y="1446919"/>
            <a:ext cx="6575361" cy="3964162"/>
          </a:xfrm>
          <a:prstGeom prst="rect">
            <a:avLst/>
          </a:prstGeom>
          <a:noFill/>
        </p:spPr>
        <p:txBody>
          <a:bodyPr wrap="square">
            <a:spAutoFit/>
          </a:bodyPr>
          <a:lstStyle/>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“Hotwash” definition</a:t>
            </a:r>
          </a:p>
          <a:p>
            <a:pPr marL="457200" indent="-457200">
              <a:lnSpc>
                <a:spcPct val="90000"/>
              </a:lnSpc>
              <a:spcBef>
                <a:spcPts val="1000"/>
              </a:spcBef>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“What did you know and when did you know it?”</a:t>
            </a:r>
          </a:p>
          <a:p>
            <a:pPr marL="457200" indent="-457200">
              <a:lnSpc>
                <a:spcPct val="90000"/>
              </a:lnSpc>
              <a:spcBef>
                <a:spcPts val="1000"/>
              </a:spcBef>
              <a:buFont typeface="Arial" panose="020B0604020202020204" pitchFamily="34" charset="0"/>
              <a:buChar char="•"/>
              <a:defRPr/>
            </a:pPr>
            <a:endPar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Emergency Management </a:t>
            </a:r>
            <a:r>
              <a:rPr lang="en-US" sz="2800" dirty="0" smtClean="0">
                <a:solidFill>
                  <a:prstClr val="black"/>
                </a:solidFill>
                <a:latin typeface="Calibri Light" panose="020F0302020204030204" pitchFamily="34" charset="0"/>
                <a:cs typeface="Calibri Light" panose="020F0302020204030204" pitchFamily="34" charset="0"/>
              </a:rPr>
              <a:t>Landscape</a:t>
            </a:r>
          </a:p>
          <a:p>
            <a:pPr marL="457200" indent="-457200">
              <a:lnSpc>
                <a:spcPct val="90000"/>
              </a:lnSpc>
              <a:spcBef>
                <a:spcPts val="1000"/>
              </a:spcBef>
              <a:buFont typeface="Arial" panose="020B0604020202020204" pitchFamily="34" charset="0"/>
              <a:buChar char="•"/>
              <a:defRPr/>
            </a:pPr>
            <a:endParaRPr lang="en-US" sz="2800" dirty="0">
              <a:solidFill>
                <a:prstClr val="black"/>
              </a:solidFill>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AAR and Next Steps</a:t>
            </a: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3053713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78781" y="894082"/>
            <a:ext cx="4208656" cy="3034857"/>
          </a:xfrm>
        </p:spPr>
        <p:txBody>
          <a:bodyPr anchor="b">
            <a:normAutofit/>
          </a:bodyPr>
          <a:lstStyle/>
          <a:p>
            <a:pPr algn="r"/>
            <a:r>
              <a:rPr lang="en-US" sz="5400" dirty="0">
                <a:solidFill>
                  <a:srgbClr val="FFFFFF"/>
                </a:solidFill>
              </a:rPr>
              <a:t>After Action Review</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505278" y="728260"/>
            <a:ext cx="6575361" cy="5401479"/>
          </a:xfrm>
          <a:prstGeom prst="rect">
            <a:avLst/>
          </a:prstGeom>
          <a:noFill/>
        </p:spPr>
        <p:txBody>
          <a:bodyPr wrap="square">
            <a:spAutoFit/>
          </a:bodyPr>
          <a:lstStyle/>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For today’s discussion</a:t>
            </a:r>
          </a:p>
          <a:p>
            <a:pPr marL="914400" lvl="1"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What was supposed to happen?</a:t>
            </a:r>
          </a:p>
          <a:p>
            <a:pPr marL="914400" lvl="1"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What actually happened?</a:t>
            </a:r>
          </a:p>
          <a:p>
            <a:pPr marL="914400" lvl="1"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What did we learn?</a:t>
            </a:r>
          </a:p>
          <a:p>
            <a:pPr marL="914400" lvl="1"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What is our plan for improvement?</a:t>
            </a:r>
          </a:p>
          <a:p>
            <a:pPr marL="457200" indent="-457200">
              <a:lnSpc>
                <a:spcPct val="90000"/>
              </a:lnSpc>
              <a:spcBef>
                <a:spcPts val="1000"/>
              </a:spcBef>
              <a:buFont typeface="Arial" panose="020B0604020202020204" pitchFamily="34" charset="0"/>
              <a:buChar char="•"/>
              <a:defRPr/>
            </a:pPr>
            <a:endParaRPr lang="en-US" sz="2800" dirty="0">
              <a:solidFill>
                <a:prstClr val="black"/>
              </a:solidFill>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In progress review</a:t>
            </a:r>
          </a:p>
          <a:p>
            <a:pPr marL="457200" indent="-457200">
              <a:lnSpc>
                <a:spcPct val="90000"/>
              </a:lnSpc>
              <a:spcBef>
                <a:spcPts val="1000"/>
              </a:spcBef>
              <a:buFont typeface="Arial" panose="020B0604020202020204" pitchFamily="34" charset="0"/>
              <a:buChar char="•"/>
              <a:defRPr/>
            </a:pPr>
            <a:endParaRPr lang="en-US" sz="2800" dirty="0">
              <a:solidFill>
                <a:prstClr val="black"/>
              </a:solidFill>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Our AAR Workshop will assist you more with the document and process</a:t>
            </a:r>
            <a:r>
              <a:rPr lang="en-US" sz="2800" dirty="0" smtClean="0">
                <a:solidFill>
                  <a:prstClr val="black"/>
                </a:solidFill>
                <a:latin typeface="Calibri Light" panose="020F0302020204030204" pitchFamily="34" charset="0"/>
                <a:cs typeface="Calibri Light" panose="020F0302020204030204" pitchFamily="34" charset="0"/>
              </a:rPr>
              <a:t>.</a:t>
            </a:r>
          </a:p>
          <a:p>
            <a:pPr marL="914400" lvl="1" indent="-457200">
              <a:lnSpc>
                <a:spcPct val="90000"/>
              </a:lnSpc>
              <a:spcBef>
                <a:spcPts val="1000"/>
              </a:spcBef>
              <a:buFont typeface="Arial" panose="020B0604020202020204" pitchFamily="34" charset="0"/>
              <a:buChar char="•"/>
              <a:defRPr/>
            </a:pPr>
            <a:r>
              <a:rPr lang="en-US" sz="2000" i="1" dirty="0" smtClean="0">
                <a:solidFill>
                  <a:prstClr val="black"/>
                </a:solidFill>
                <a:latin typeface="Calibri Light" panose="020F0302020204030204" pitchFamily="34" charset="0"/>
                <a:cs typeface="Calibri Light" panose="020F0302020204030204" pitchFamily="34" charset="0"/>
              </a:rPr>
              <a:t>Tuesday, November 10</a:t>
            </a:r>
            <a:r>
              <a:rPr lang="en-US" sz="2000" i="1" baseline="30000" dirty="0" smtClean="0">
                <a:solidFill>
                  <a:prstClr val="black"/>
                </a:solidFill>
                <a:latin typeface="Calibri Light" panose="020F0302020204030204" pitchFamily="34" charset="0"/>
                <a:cs typeface="Calibri Light" panose="020F0302020204030204" pitchFamily="34" charset="0"/>
              </a:rPr>
              <a:t>th</a:t>
            </a:r>
            <a:r>
              <a:rPr lang="en-US" sz="2000" i="1" dirty="0" smtClean="0">
                <a:solidFill>
                  <a:prstClr val="black"/>
                </a:solidFill>
                <a:latin typeface="Calibri Light" panose="020F0302020204030204" pitchFamily="34" charset="0"/>
                <a:cs typeface="Calibri Light" panose="020F0302020204030204" pitchFamily="34" charset="0"/>
              </a:rPr>
              <a:t> 10:00am-1:00pm</a:t>
            </a:r>
            <a:endParaRPr lang="en-US" sz="2000" i="1" dirty="0">
              <a:solidFill>
                <a:prstClr val="black"/>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4036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a:bodyPr>
          <a:lstStyle/>
          <a:p>
            <a:pPr algn="r"/>
            <a:r>
              <a:rPr kumimoji="0" lang="en-US" sz="7400" b="0" i="0" u="none" strike="noStrike" kern="1200" cap="none" spc="0" normalizeH="0" baseline="0" noProof="0" dirty="0">
                <a:ln>
                  <a:noFill/>
                </a:ln>
                <a:solidFill>
                  <a:prstClr val="white"/>
                </a:solidFill>
                <a:effectLst/>
                <a:uLnTx/>
                <a:uFillTx/>
                <a:latin typeface="Calibri Light"/>
                <a:ea typeface="+mj-ea"/>
                <a:cs typeface="+mj-cs"/>
              </a:rPr>
              <a:t>Welcome</a:t>
            </a:r>
            <a:endParaRPr lang="en-US" sz="5400" dirty="0">
              <a:solidFill>
                <a:srgbClr val="FFFFFF"/>
              </a:solidFill>
            </a:endParaRP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782647" y="1248146"/>
            <a:ext cx="6097554" cy="436170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Brief welcome and intro</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Introduction of the virtual platform</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Healthcare Exercise Series background</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Binders </a:t>
            </a:r>
          </a:p>
          <a:p>
            <a:pPr marL="685800" marR="0" lvl="1" indent="-2286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Organizational duties</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Breakout Room assignments</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Breaks will be on </a:t>
            </a:r>
            <a:r>
              <a:rPr kumimoji="0" lang="en-US" sz="28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your own </a:t>
            </a: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during exercise, don’t leave your </a:t>
            </a:r>
            <a:r>
              <a:rPr kumimoji="0" lang="en-US" sz="28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team</a:t>
            </a:r>
            <a:r>
              <a:rPr kumimoji="0" lang="en-US" sz="2800" b="0" i="0" u="none" strike="noStrike" kern="1200" cap="none" spc="0" normalizeH="0" noProof="0" dirty="0" smtClean="0">
                <a:ln>
                  <a:noFill/>
                </a:ln>
                <a:effectLst/>
                <a:uLnTx/>
                <a:uFillTx/>
                <a:latin typeface="Calibri Light" panose="020F0302020204030204" pitchFamily="34" charset="0"/>
                <a:cs typeface="Calibri Light" panose="020F0302020204030204" pitchFamily="34" charset="0"/>
              </a:rPr>
              <a:t> hanging</a:t>
            </a:r>
            <a:endParaRPr kumimoji="0" lang="en-US" sz="28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3626949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78781" y="894082"/>
            <a:ext cx="4208656" cy="3034857"/>
          </a:xfrm>
        </p:spPr>
        <p:txBody>
          <a:bodyPr anchor="b">
            <a:normAutofit/>
          </a:bodyPr>
          <a:lstStyle/>
          <a:p>
            <a:pPr algn="r"/>
            <a:r>
              <a:rPr lang="en-US" sz="5400" dirty="0">
                <a:solidFill>
                  <a:srgbClr val="FFFFFF"/>
                </a:solidFill>
              </a:rPr>
              <a:t>Final Points and Questions</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616639" y="1188899"/>
            <a:ext cx="6575361" cy="4480201"/>
          </a:xfrm>
          <a:prstGeom prst="rect">
            <a:avLst/>
          </a:prstGeom>
          <a:noFill/>
        </p:spPr>
        <p:txBody>
          <a:bodyPr wrap="square">
            <a:spAutoFit/>
          </a:bodyPr>
          <a:lstStyle/>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What are your “takeaways”?</a:t>
            </a:r>
          </a:p>
          <a:p>
            <a:pPr marL="457200" indent="-457200">
              <a:lnSpc>
                <a:spcPct val="90000"/>
              </a:lnSpc>
              <a:spcBef>
                <a:spcPts val="1000"/>
              </a:spcBef>
              <a:buFont typeface="Arial" panose="020B0604020202020204" pitchFamily="34" charset="0"/>
              <a:buChar char="•"/>
              <a:defRPr/>
            </a:pPr>
            <a:endParaRPr lang="en-US" sz="2800" dirty="0">
              <a:solidFill>
                <a:prstClr val="black"/>
              </a:solidFill>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You are not expected to have all the answers.</a:t>
            </a:r>
          </a:p>
          <a:p>
            <a:pPr marL="457200" indent="-457200">
              <a:lnSpc>
                <a:spcPct val="90000"/>
              </a:lnSpc>
              <a:spcBef>
                <a:spcPts val="1000"/>
              </a:spcBef>
              <a:buFont typeface="Arial" panose="020B0604020202020204" pitchFamily="34" charset="0"/>
              <a:buChar char="•"/>
              <a:defRPr/>
            </a:pPr>
            <a:endParaRPr lang="en-US" sz="2800" dirty="0">
              <a:solidFill>
                <a:prstClr val="black"/>
              </a:solidFill>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This cycle and discussion will continue.</a:t>
            </a:r>
          </a:p>
          <a:p>
            <a:pPr>
              <a:lnSpc>
                <a:spcPct val="90000"/>
              </a:lnSpc>
              <a:spcBef>
                <a:spcPts val="1000"/>
              </a:spcBef>
              <a:defRPr/>
            </a:pPr>
            <a:endParaRPr lang="en-US" sz="2800" dirty="0">
              <a:solidFill>
                <a:prstClr val="black"/>
              </a:solidFill>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r>
              <a:rPr lang="en-US" sz="2800" dirty="0">
                <a:solidFill>
                  <a:prstClr val="black"/>
                </a:solidFill>
                <a:latin typeface="Calibri Light" panose="020F0302020204030204" pitchFamily="34" charset="0"/>
                <a:cs typeface="Calibri Light" panose="020F0302020204030204" pitchFamily="34" charset="0"/>
              </a:rPr>
              <a:t>As this applies to Covid-19, this isn’t over</a:t>
            </a:r>
          </a:p>
          <a:p>
            <a:pPr>
              <a:lnSpc>
                <a:spcPct val="90000"/>
              </a:lnSpc>
              <a:spcBef>
                <a:spcPts val="1000"/>
              </a:spcBef>
              <a:defRPr/>
            </a:pPr>
            <a:r>
              <a:rPr lang="en-US" sz="2800" dirty="0">
                <a:solidFill>
                  <a:prstClr val="black"/>
                </a:solidFill>
                <a:latin typeface="Calibri Light" panose="020F0302020204030204" pitchFamily="34" charset="0"/>
                <a:cs typeface="Calibri Light" panose="020F0302020204030204" pitchFamily="34" charset="0"/>
              </a:rPr>
              <a:t>… so keep working your processes</a:t>
            </a:r>
            <a:r>
              <a:rPr lang="en-US" sz="2800" dirty="0" smtClean="0">
                <a:solidFill>
                  <a:prstClr val="black"/>
                </a:solidFill>
                <a:latin typeface="Calibri Light" panose="020F0302020204030204" pitchFamily="34" charset="0"/>
                <a:cs typeface="Calibri Light" panose="020F0302020204030204" pitchFamily="34" charset="0"/>
              </a:rPr>
              <a:t>.</a:t>
            </a:r>
            <a:endParaRPr lang="en-US" sz="2800" dirty="0">
              <a:solidFill>
                <a:prstClr val="black"/>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3072217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78781" y="894082"/>
            <a:ext cx="4208656" cy="3034857"/>
          </a:xfrm>
        </p:spPr>
        <p:txBody>
          <a:bodyPr anchor="b">
            <a:normAutofit/>
          </a:bodyPr>
          <a:lstStyle/>
          <a:p>
            <a:pPr algn="r"/>
            <a:r>
              <a:rPr lang="en-US" sz="5400" dirty="0">
                <a:solidFill>
                  <a:srgbClr val="FFFFFF"/>
                </a:solidFill>
              </a:rPr>
              <a:t>NSPA Contacts</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616639" y="354825"/>
            <a:ext cx="6575361" cy="61483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Robert Hawkins, </a:t>
            </a: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NSPA Executive Director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xmlns="" val="tx"/>
                    </a:ext>
                  </a:extLst>
                </a:hlinkClick>
              </a:rPr>
              <a:t>rhawkins@vaems.org</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Mark Cromer</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RHCC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xmlns="" val="tx"/>
                    </a:ext>
                  </a:extLst>
                </a:hlinkClick>
              </a:rPr>
              <a:t>mcromer@vaems.org</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Monica McCullough</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Training and Exercise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xmlns="" val="tx"/>
                    </a:ext>
                  </a:extLst>
                </a:hlinkClick>
              </a:rPr>
              <a:t>mmcullough@vaems.org</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Mary Kathryn Alley</a:t>
            </a: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kumimoji="0" lang="en-US" sz="24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Medically Vulnerable Populations Coordinator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hlinkClick r:id="rId6">
                  <a:extLst>
                    <a:ext uri="{A12FA001-AC4F-418D-AE19-62706E023703}">
                      <ahyp:hlinkClr xmlns:ahyp="http://schemas.microsoft.com/office/drawing/2018/hyperlinkcolor" xmlns="" val="tx"/>
                    </a:ext>
                  </a:extLst>
                </a:hlinkClick>
              </a:rPr>
              <a:t>mkalley@vaems.org</a:t>
            </a:r>
            <a:endParaRPr kumimoji="0" lang="en-US" sz="24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457200" indent="-457200">
              <a:lnSpc>
                <a:spcPct val="90000"/>
              </a:lnSpc>
              <a:spcBef>
                <a:spcPts val="1000"/>
              </a:spcBef>
              <a:buFont typeface="Arial" panose="020B0604020202020204" pitchFamily="34" charset="0"/>
              <a:buChar char="•"/>
              <a:defRPr/>
            </a:pPr>
            <a:endParaRPr lang="en-US" sz="2800" dirty="0">
              <a:solidFill>
                <a:prstClr val="black"/>
              </a:solidFill>
              <a:latin typeface="Calibri"/>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3501340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478781" y="894082"/>
            <a:ext cx="4208656" cy="3034857"/>
          </a:xfrm>
        </p:spPr>
        <p:txBody>
          <a:bodyPr anchor="b">
            <a:normAutofit/>
          </a:bodyPr>
          <a:lstStyle/>
          <a:p>
            <a:pPr algn="r"/>
            <a:r>
              <a:rPr lang="en-US" sz="5400" dirty="0">
                <a:solidFill>
                  <a:srgbClr val="FFFFFF"/>
                </a:solidFill>
              </a:rPr>
              <a:t>NSPA Resources</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616639" y="913439"/>
            <a:ext cx="6575361" cy="5031121"/>
          </a:xfrm>
          <a:prstGeom prst="rect">
            <a:avLst/>
          </a:prstGeom>
          <a:noFill/>
        </p:spPr>
        <p:txBody>
          <a:bodyPr wrap="square">
            <a:spAutoFit/>
          </a:bodyPr>
          <a:lstStyle/>
          <a:p>
            <a:pPr algn="ctr">
              <a:lnSpc>
                <a:spcPct val="90000"/>
              </a:lnSpc>
              <a:spcBef>
                <a:spcPts val="1000"/>
              </a:spcBef>
              <a:defRPr/>
            </a:pPr>
            <a:r>
              <a:rPr lang="en-US" sz="2400" b="1" dirty="0" smtClean="0">
                <a:solidFill>
                  <a:prstClr val="black"/>
                </a:solidFill>
                <a:latin typeface="Calibri Light" panose="020F0302020204030204" pitchFamily="34" charset="0"/>
                <a:cs typeface="Calibri Light" panose="020F0302020204030204" pitchFamily="34" charset="0"/>
              </a:rPr>
              <a:t>Weekly </a:t>
            </a:r>
            <a:r>
              <a:rPr lang="en-US" sz="2400" b="1" dirty="0">
                <a:solidFill>
                  <a:prstClr val="black"/>
                </a:solidFill>
                <a:latin typeface="Calibri Light" panose="020F0302020204030204" pitchFamily="34" charset="0"/>
                <a:cs typeface="Calibri Light" panose="020F0302020204030204" pitchFamily="34" charset="0"/>
              </a:rPr>
              <a:t>Situational </a:t>
            </a:r>
            <a:r>
              <a:rPr lang="en-US" sz="2400" b="1" dirty="0" smtClean="0">
                <a:solidFill>
                  <a:prstClr val="black"/>
                </a:solidFill>
                <a:latin typeface="Calibri Light" panose="020F0302020204030204" pitchFamily="34" charset="0"/>
                <a:cs typeface="Calibri Light" panose="020F0302020204030204" pitchFamily="34" charset="0"/>
              </a:rPr>
              <a:t>Brief</a:t>
            </a:r>
          </a:p>
          <a:p>
            <a:pPr algn="ctr">
              <a:lnSpc>
                <a:spcPct val="90000"/>
              </a:lnSpc>
              <a:spcBef>
                <a:spcPts val="1000"/>
              </a:spcBef>
              <a:defRPr/>
            </a:pPr>
            <a:r>
              <a:rPr lang="en-US" sz="2400" dirty="0" smtClean="0">
                <a:solidFill>
                  <a:prstClr val="black"/>
                </a:solidFill>
                <a:latin typeface="Calibri Light" panose="020F0302020204030204" pitchFamily="34" charset="0"/>
                <a:cs typeface="Calibri Light" panose="020F0302020204030204" pitchFamily="34" charset="0"/>
                <a:hlinkClick r:id="rId3"/>
              </a:rPr>
              <a:t>www.nspa1.org/brief</a:t>
            </a:r>
            <a:endParaRPr lang="en-US" sz="2400" dirty="0">
              <a:solidFill>
                <a:prstClr val="black"/>
              </a:solidFill>
              <a:latin typeface="Calibri Light" panose="020F0302020204030204" pitchFamily="34" charset="0"/>
              <a:cs typeface="Calibri Light" panose="020F0302020204030204" pitchFamily="34" charset="0"/>
            </a:endParaRPr>
          </a:p>
          <a:p>
            <a:pPr lvl="1" algn="ctr">
              <a:lnSpc>
                <a:spcPct val="90000"/>
              </a:lnSpc>
              <a:spcBef>
                <a:spcPts val="1000"/>
              </a:spcBef>
              <a:defRPr/>
            </a:pPr>
            <a:r>
              <a:rPr lang="en-US" sz="2400" dirty="0">
                <a:solidFill>
                  <a:prstClr val="black"/>
                </a:solidFill>
                <a:latin typeface="Calibri Light" panose="020F0302020204030204" pitchFamily="34" charset="0"/>
                <a:cs typeface="Calibri Light" panose="020F0302020204030204" pitchFamily="34" charset="0"/>
              </a:rPr>
              <a:t> </a:t>
            </a:r>
          </a:p>
          <a:p>
            <a:pPr algn="ctr">
              <a:lnSpc>
                <a:spcPct val="90000"/>
              </a:lnSpc>
              <a:spcBef>
                <a:spcPts val="1000"/>
              </a:spcBef>
              <a:defRPr/>
            </a:pPr>
            <a:r>
              <a:rPr lang="en-US" sz="2400" b="1" dirty="0">
                <a:solidFill>
                  <a:prstClr val="black"/>
                </a:solidFill>
                <a:latin typeface="Calibri Light" panose="020F0302020204030204" pitchFamily="34" charset="0"/>
                <a:cs typeface="Calibri Light" panose="020F0302020204030204" pitchFamily="34" charset="0"/>
              </a:rPr>
              <a:t>NSPA </a:t>
            </a:r>
            <a:r>
              <a:rPr lang="en-US" sz="2400" b="1" dirty="0" smtClean="0">
                <a:solidFill>
                  <a:prstClr val="black"/>
                </a:solidFill>
                <a:latin typeface="Calibri Light" panose="020F0302020204030204" pitchFamily="34" charset="0"/>
                <a:cs typeface="Calibri Light" panose="020F0302020204030204" pitchFamily="34" charset="0"/>
              </a:rPr>
              <a:t>Listserv</a:t>
            </a:r>
          </a:p>
          <a:p>
            <a:pPr algn="ctr">
              <a:lnSpc>
                <a:spcPct val="90000"/>
              </a:lnSpc>
              <a:spcBef>
                <a:spcPts val="1000"/>
              </a:spcBef>
              <a:defRPr/>
            </a:pPr>
            <a:r>
              <a:rPr lang="en-US" sz="2400" dirty="0" smtClean="0">
                <a:solidFill>
                  <a:prstClr val="black"/>
                </a:solidFill>
                <a:latin typeface="Calibri Light" panose="020F0302020204030204" pitchFamily="34" charset="0"/>
                <a:cs typeface="Calibri Light" panose="020F0302020204030204" pitchFamily="34" charset="0"/>
                <a:hlinkClick r:id="rId4"/>
              </a:rPr>
              <a:t>www.nspa1.org/register</a:t>
            </a:r>
            <a:endParaRPr lang="en-US" sz="2400" dirty="0">
              <a:solidFill>
                <a:prstClr val="black"/>
              </a:solidFill>
              <a:latin typeface="Calibri Light" panose="020F0302020204030204" pitchFamily="34" charset="0"/>
              <a:cs typeface="Calibri Light" panose="020F0302020204030204" pitchFamily="34" charset="0"/>
            </a:endParaRPr>
          </a:p>
          <a:p>
            <a:pPr lvl="1" algn="ctr">
              <a:lnSpc>
                <a:spcPct val="90000"/>
              </a:lnSpc>
              <a:spcBef>
                <a:spcPts val="1000"/>
              </a:spcBef>
              <a:defRPr/>
            </a:pPr>
            <a:r>
              <a:rPr lang="en-US" sz="2400" dirty="0">
                <a:solidFill>
                  <a:prstClr val="black"/>
                </a:solidFill>
                <a:latin typeface="Calibri Light" panose="020F0302020204030204" pitchFamily="34" charset="0"/>
                <a:cs typeface="Calibri Light" panose="020F0302020204030204" pitchFamily="34" charset="0"/>
              </a:rPr>
              <a:t> </a:t>
            </a:r>
          </a:p>
          <a:p>
            <a:pPr algn="ctr">
              <a:lnSpc>
                <a:spcPct val="90000"/>
              </a:lnSpc>
              <a:spcBef>
                <a:spcPts val="1000"/>
              </a:spcBef>
              <a:defRPr/>
            </a:pPr>
            <a:r>
              <a:rPr lang="en-US" sz="2400" b="1" dirty="0">
                <a:solidFill>
                  <a:prstClr val="black"/>
                </a:solidFill>
                <a:latin typeface="Calibri Light" panose="020F0302020204030204" pitchFamily="34" charset="0"/>
                <a:cs typeface="Calibri Light" panose="020F0302020204030204" pitchFamily="34" charset="0"/>
              </a:rPr>
              <a:t>NSPA </a:t>
            </a:r>
            <a:r>
              <a:rPr lang="en-US" sz="2400" b="1" dirty="0" smtClean="0">
                <a:solidFill>
                  <a:prstClr val="black"/>
                </a:solidFill>
                <a:latin typeface="Calibri Light" panose="020F0302020204030204" pitchFamily="34" charset="0"/>
                <a:cs typeface="Calibri Light" panose="020F0302020204030204" pitchFamily="34" charset="0"/>
              </a:rPr>
              <a:t>Website</a:t>
            </a:r>
          </a:p>
          <a:p>
            <a:pPr algn="ctr">
              <a:lnSpc>
                <a:spcPct val="90000"/>
              </a:lnSpc>
              <a:spcBef>
                <a:spcPts val="1000"/>
              </a:spcBef>
              <a:defRPr/>
            </a:pPr>
            <a:r>
              <a:rPr lang="en-US" sz="2400" dirty="0" smtClean="0">
                <a:solidFill>
                  <a:prstClr val="black"/>
                </a:solidFill>
                <a:latin typeface="Calibri Light" panose="020F0302020204030204" pitchFamily="34" charset="0"/>
                <a:cs typeface="Calibri Light" panose="020F0302020204030204" pitchFamily="34" charset="0"/>
                <a:hlinkClick r:id="rId5"/>
              </a:rPr>
              <a:t>www.nspa1.org</a:t>
            </a:r>
            <a:r>
              <a:rPr lang="en-US" sz="2400" dirty="0" smtClean="0">
                <a:solidFill>
                  <a:prstClr val="black"/>
                </a:solidFill>
                <a:latin typeface="Calibri Light" panose="020F0302020204030204" pitchFamily="34" charset="0"/>
                <a:cs typeface="Calibri Light" panose="020F0302020204030204" pitchFamily="34" charset="0"/>
              </a:rPr>
              <a:t> </a:t>
            </a:r>
            <a:endParaRPr lang="en-US" sz="2400" dirty="0">
              <a:solidFill>
                <a:prstClr val="black"/>
              </a:solidFill>
              <a:latin typeface="Calibri Light" panose="020F0302020204030204" pitchFamily="34" charset="0"/>
              <a:cs typeface="Calibri Light" panose="020F0302020204030204" pitchFamily="34" charset="0"/>
            </a:endParaRPr>
          </a:p>
          <a:p>
            <a:pPr lvl="1" algn="ctr">
              <a:lnSpc>
                <a:spcPct val="90000"/>
              </a:lnSpc>
              <a:spcBef>
                <a:spcPts val="1000"/>
              </a:spcBef>
              <a:defRPr/>
            </a:pPr>
            <a:endParaRPr lang="en-US" sz="2400" dirty="0">
              <a:solidFill>
                <a:prstClr val="black"/>
              </a:solidFill>
              <a:latin typeface="Calibri Light" panose="020F0302020204030204" pitchFamily="34" charset="0"/>
              <a:cs typeface="Calibri Light" panose="020F0302020204030204" pitchFamily="34" charset="0"/>
            </a:endParaRPr>
          </a:p>
          <a:p>
            <a:pPr lvl="1" algn="ctr">
              <a:lnSpc>
                <a:spcPct val="90000"/>
              </a:lnSpc>
              <a:spcBef>
                <a:spcPts val="1000"/>
              </a:spcBef>
              <a:defRPr/>
            </a:pPr>
            <a:r>
              <a:rPr lang="en-US" sz="2400" b="1" dirty="0">
                <a:solidFill>
                  <a:prstClr val="black"/>
                </a:solidFill>
                <a:latin typeface="Calibri Light" panose="020F0302020204030204" pitchFamily="34" charset="0"/>
                <a:cs typeface="Calibri Light" panose="020F0302020204030204" pitchFamily="34" charset="0"/>
              </a:rPr>
              <a:t>Virginia Healthcare Emergency </a:t>
            </a:r>
            <a:r>
              <a:rPr lang="en-US" sz="2400" b="1" dirty="0" smtClean="0">
                <a:solidFill>
                  <a:prstClr val="black"/>
                </a:solidFill>
                <a:latin typeface="Calibri Light" panose="020F0302020204030204" pitchFamily="34" charset="0"/>
                <a:cs typeface="Calibri Light" panose="020F0302020204030204" pitchFamily="34" charset="0"/>
              </a:rPr>
              <a:t>Management</a:t>
            </a:r>
          </a:p>
          <a:p>
            <a:pPr lvl="1" algn="ctr">
              <a:lnSpc>
                <a:spcPct val="90000"/>
              </a:lnSpc>
              <a:spcBef>
                <a:spcPts val="1000"/>
              </a:spcBef>
              <a:defRPr/>
            </a:pPr>
            <a:r>
              <a:rPr lang="en-US" sz="2400" dirty="0" smtClean="0">
                <a:solidFill>
                  <a:prstClr val="black"/>
                </a:solidFill>
                <a:latin typeface="Calibri Light" panose="020F0302020204030204" pitchFamily="34" charset="0"/>
                <a:cs typeface="Calibri Light" panose="020F0302020204030204" pitchFamily="34" charset="0"/>
                <a:hlinkClick r:id="rId6"/>
              </a:rPr>
              <a:t>www.vhass.org</a:t>
            </a:r>
            <a:r>
              <a:rPr lang="en-US" sz="2400" dirty="0" smtClean="0">
                <a:solidFill>
                  <a:prstClr val="black"/>
                </a:solidFill>
                <a:latin typeface="Calibri Light" panose="020F0302020204030204" pitchFamily="34" charset="0"/>
                <a:cs typeface="Calibri Light" panose="020F0302020204030204" pitchFamily="34" charset="0"/>
              </a:rPr>
              <a:t> </a:t>
            </a:r>
            <a:endParaRPr lang="en-US" sz="2400" dirty="0">
              <a:solidFill>
                <a:prstClr val="black"/>
              </a:solidFill>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1820048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fontScale="90000"/>
          </a:bodyPr>
          <a:lstStyle/>
          <a:p>
            <a:pPr algn="r"/>
            <a:r>
              <a:rPr lang="en-US" sz="7400" dirty="0">
                <a:solidFill>
                  <a:prstClr val="white"/>
                </a:solidFill>
                <a:latin typeface="Calibri Light"/>
              </a:rPr>
              <a:t>What is Continuity?</a:t>
            </a:r>
            <a:endParaRPr lang="en-US" sz="5400" dirty="0">
              <a:solidFill>
                <a:srgbClr val="FFFFFF"/>
              </a:solidFill>
            </a:endParaRP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616639" y="349182"/>
            <a:ext cx="6575361" cy="6159635"/>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latin typeface="Calibri Light" panose="020F0302020204030204" pitchFamily="34" charset="0"/>
                <a:cs typeface="Calibri Light" panose="020F0302020204030204" pitchFamily="34" charset="0"/>
              </a:rPr>
              <a:t>Plan of established policies and procedures that ensure critical and essential functions continue during natural or man-made disasters.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Identifies</a:t>
            </a:r>
          </a:p>
          <a:p>
            <a:pPr marL="685800" lvl="1" indent="-228600">
              <a:lnSpc>
                <a:spcPct val="90000"/>
              </a:lnSpc>
              <a:spcBef>
                <a:spcPts val="1000"/>
              </a:spcBef>
              <a:buFont typeface="Arial" panose="020B0604020202020204" pitchFamily="34" charset="0"/>
              <a:buChar char="•"/>
              <a:defRPr/>
            </a:pPr>
            <a:r>
              <a:rPr lang="en-US" sz="2800" dirty="0">
                <a:latin typeface="Calibri Light" panose="020F0302020204030204" pitchFamily="34" charset="0"/>
                <a:cs typeface="Calibri Light" panose="020F0302020204030204" pitchFamily="34" charset="0"/>
              </a:rPr>
              <a:t>Essential Functions</a:t>
            </a:r>
          </a:p>
          <a:p>
            <a:pPr marL="685800" lvl="1" indent="-228600">
              <a:lnSpc>
                <a:spcPct val="90000"/>
              </a:lnSpc>
              <a:spcBef>
                <a:spcPts val="100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Order of Succession</a:t>
            </a:r>
          </a:p>
          <a:p>
            <a:pPr marL="685800" lvl="1" indent="-228600">
              <a:lnSpc>
                <a:spcPct val="90000"/>
              </a:lnSpc>
              <a:spcBef>
                <a:spcPts val="1000"/>
              </a:spcBef>
              <a:buFont typeface="Arial" panose="020B0604020202020204" pitchFamily="34" charset="0"/>
              <a:buChar char="•"/>
              <a:defRPr/>
            </a:pPr>
            <a:r>
              <a:rPr lang="en-US" sz="2800" dirty="0">
                <a:latin typeface="Calibri Light" panose="020F0302020204030204" pitchFamily="34" charset="0"/>
                <a:cs typeface="Calibri Light" panose="020F0302020204030204" pitchFamily="34" charset="0"/>
              </a:rPr>
              <a:t>Delegated Authority</a:t>
            </a:r>
          </a:p>
          <a:p>
            <a:pPr marL="685800" lvl="1" indent="-228600">
              <a:lnSpc>
                <a:spcPct val="90000"/>
              </a:lnSpc>
              <a:spcBef>
                <a:spcPts val="100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Vital Records Management</a:t>
            </a:r>
          </a:p>
          <a:p>
            <a:pPr marL="685800" lvl="1" indent="-228600">
              <a:lnSpc>
                <a:spcPct val="90000"/>
              </a:lnSpc>
              <a:spcBef>
                <a:spcPts val="1000"/>
              </a:spcBef>
              <a:buFont typeface="Arial" panose="020B0604020202020204" pitchFamily="34" charset="0"/>
              <a:buChar char="•"/>
              <a:defRPr/>
            </a:pPr>
            <a:r>
              <a:rPr lang="en-US" sz="2800" dirty="0">
                <a:latin typeface="Calibri Light" panose="020F0302020204030204" pitchFamily="34" charset="0"/>
                <a:cs typeface="Calibri Light" panose="020F0302020204030204" pitchFamily="34" charset="0"/>
              </a:rPr>
              <a:t>Human Capital</a:t>
            </a:r>
          </a:p>
          <a:p>
            <a:pPr marL="685800" lvl="1" indent="-228600">
              <a:lnSpc>
                <a:spcPct val="90000"/>
              </a:lnSpc>
              <a:spcBef>
                <a:spcPts val="100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Recovery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latin typeface="Calibri Light" panose="020F0302020204030204" pitchFamily="34" charset="0"/>
                <a:cs typeface="Calibri Light" panose="020F0302020204030204" pitchFamily="34" charset="0"/>
              </a:rPr>
              <a:t>May be within your EOP or as a separate COOP </a:t>
            </a:r>
            <a:r>
              <a:rPr lang="en-US" sz="2800" dirty="0" smtClean="0">
                <a:latin typeface="Calibri Light" panose="020F0302020204030204" pitchFamily="34" charset="0"/>
                <a:cs typeface="Calibri Light" panose="020F0302020204030204" pitchFamily="34" charset="0"/>
              </a:rPr>
              <a:t>plan</a:t>
            </a:r>
            <a:endPar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1477663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fontScale="90000"/>
          </a:bodyPr>
          <a:lstStyle/>
          <a:p>
            <a:pPr algn="r"/>
            <a:r>
              <a:rPr lang="en-US" sz="7400" dirty="0">
                <a:solidFill>
                  <a:prstClr val="white"/>
                </a:solidFill>
                <a:latin typeface="Calibri Light"/>
              </a:rPr>
              <a:t>What is Continuity?</a:t>
            </a:r>
            <a:endParaRPr lang="en-US" sz="5400" dirty="0">
              <a:solidFill>
                <a:srgbClr val="FFFFFF"/>
              </a:solidFill>
            </a:endParaRP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765050" y="1124779"/>
            <a:ext cx="6575361" cy="460844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Four Phases</a:t>
            </a:r>
            <a:r>
              <a:rPr lang="en-US" sz="2800" dirty="0">
                <a:latin typeface="Calibri Light" panose="020F0302020204030204" pitchFamily="34" charset="0"/>
                <a:cs typeface="Calibri Light" panose="020F0302020204030204" pitchFamily="34" charset="0"/>
              </a:rPr>
              <a:t> of Continuity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800" dirty="0">
              <a:latin typeface="Calibri Light" panose="020F0302020204030204" pitchFamily="34" charset="0"/>
              <a:cs typeface="Calibri Light" panose="020F0302020204030204" pitchFamily="34" charset="0"/>
            </a:endParaRPr>
          </a:p>
          <a:p>
            <a:pPr marL="685800" lvl="1" indent="-228600">
              <a:lnSpc>
                <a:spcPct val="90000"/>
              </a:lnSpc>
              <a:spcBef>
                <a:spcPts val="1000"/>
              </a:spcBef>
              <a:buFont typeface="Arial" panose="020B0604020202020204" pitchFamily="34" charset="0"/>
              <a:buChar char="•"/>
              <a:defRPr/>
            </a:pPr>
            <a:r>
              <a:rPr kumimoji="0" lang="en-US" sz="2800" b="1" i="0" u="sng"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Phase </a:t>
            </a:r>
            <a:r>
              <a:rPr kumimoji="0" lang="en-US" sz="2800" b="1" i="0" u="sng"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1:</a:t>
            </a:r>
            <a:r>
              <a:rPr kumimoji="0" lang="en-US" sz="2800" b="1" i="0" u="sng" strike="noStrike" kern="1200" cap="none" spc="0" normalizeH="0" noProof="0" dirty="0" smtClean="0">
                <a:ln>
                  <a:noFill/>
                </a:ln>
                <a:effectLst/>
                <a:uLnTx/>
                <a:uFillTx/>
                <a:latin typeface="Calibri Light" panose="020F0302020204030204" pitchFamily="34" charset="0"/>
                <a:cs typeface="Calibri Light" panose="020F0302020204030204" pitchFamily="34" charset="0"/>
              </a:rPr>
              <a:t> </a:t>
            </a:r>
            <a:r>
              <a:rPr kumimoji="0" lang="en-US" sz="2800" b="1" i="0" strike="noStrike" kern="1200" cap="none" spc="0" normalizeH="0" noProof="0" dirty="0" smtClean="0">
                <a:ln>
                  <a:noFill/>
                </a:ln>
                <a:effectLst/>
                <a:uLnTx/>
                <a:uFillTx/>
                <a:latin typeface="Calibri Light" panose="020F0302020204030204" pitchFamily="34" charset="0"/>
                <a:cs typeface="Calibri Light" panose="020F0302020204030204" pitchFamily="34" charset="0"/>
              </a:rPr>
              <a:t>  </a:t>
            </a:r>
            <a:r>
              <a:rPr kumimoji="0" lang="en-US" sz="28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Readiness </a:t>
            </a: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and Preparedness</a:t>
            </a:r>
          </a:p>
          <a:p>
            <a:pPr marL="685800" lvl="1" indent="-228600">
              <a:lnSpc>
                <a:spcPct val="90000"/>
              </a:lnSpc>
              <a:spcBef>
                <a:spcPts val="1000"/>
              </a:spcBef>
              <a:buFont typeface="Arial" panose="020B0604020202020204" pitchFamily="34" charset="0"/>
              <a:buChar char="•"/>
              <a:defRPr/>
            </a:pPr>
            <a:endPar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p>
            <a:pPr marL="685800" lvl="1" indent="-228600">
              <a:lnSpc>
                <a:spcPct val="90000"/>
              </a:lnSpc>
              <a:spcBef>
                <a:spcPts val="1000"/>
              </a:spcBef>
              <a:buFont typeface="Arial" panose="020B0604020202020204" pitchFamily="34" charset="0"/>
              <a:buChar char="•"/>
              <a:defRPr/>
            </a:pPr>
            <a:r>
              <a:rPr lang="en-US" sz="2800" b="1" u="sng" dirty="0">
                <a:latin typeface="Calibri Light" panose="020F0302020204030204" pitchFamily="34" charset="0"/>
                <a:cs typeface="Calibri Light" panose="020F0302020204030204" pitchFamily="34" charset="0"/>
              </a:rPr>
              <a:t>Phase </a:t>
            </a:r>
            <a:r>
              <a:rPr lang="en-US" sz="2800" b="1" u="sng" dirty="0" smtClean="0">
                <a:latin typeface="Calibri Light" panose="020F0302020204030204" pitchFamily="34" charset="0"/>
                <a:cs typeface="Calibri Light" panose="020F0302020204030204" pitchFamily="34" charset="0"/>
              </a:rPr>
              <a:t>2: </a:t>
            </a:r>
            <a:r>
              <a:rPr lang="en-US" sz="2800" b="1" dirty="0" smtClean="0">
                <a:latin typeface="Calibri Light" panose="020F0302020204030204" pitchFamily="34" charset="0"/>
                <a:cs typeface="Calibri Light" panose="020F0302020204030204" pitchFamily="34" charset="0"/>
              </a:rPr>
              <a:t>  </a:t>
            </a:r>
            <a:r>
              <a:rPr lang="en-US" sz="2800" dirty="0" smtClean="0">
                <a:latin typeface="Calibri Light" panose="020F0302020204030204" pitchFamily="34" charset="0"/>
                <a:cs typeface="Calibri Light" panose="020F0302020204030204" pitchFamily="34" charset="0"/>
              </a:rPr>
              <a:t>Activation </a:t>
            </a:r>
            <a:r>
              <a:rPr lang="en-US" sz="2800" dirty="0">
                <a:latin typeface="Calibri Light" panose="020F0302020204030204" pitchFamily="34" charset="0"/>
                <a:cs typeface="Calibri Light" panose="020F0302020204030204" pitchFamily="34" charset="0"/>
              </a:rPr>
              <a:t>and Relocation</a:t>
            </a:r>
          </a:p>
          <a:p>
            <a:pPr marL="685800" lvl="1" indent="-228600">
              <a:lnSpc>
                <a:spcPct val="90000"/>
              </a:lnSpc>
              <a:spcBef>
                <a:spcPts val="1000"/>
              </a:spcBef>
              <a:buFont typeface="Arial" panose="020B0604020202020204" pitchFamily="34" charset="0"/>
              <a:buChar char="•"/>
              <a:defRPr/>
            </a:pPr>
            <a:endParaRPr lang="en-US" sz="2800" dirty="0">
              <a:latin typeface="Calibri Light" panose="020F0302020204030204" pitchFamily="34" charset="0"/>
              <a:cs typeface="Calibri Light" panose="020F0302020204030204" pitchFamily="34" charset="0"/>
            </a:endParaRPr>
          </a:p>
          <a:p>
            <a:pPr marL="685800" lvl="1" indent="-228600">
              <a:lnSpc>
                <a:spcPct val="90000"/>
              </a:lnSpc>
              <a:spcBef>
                <a:spcPts val="1000"/>
              </a:spcBef>
              <a:buFont typeface="Arial" panose="020B0604020202020204" pitchFamily="34" charset="0"/>
              <a:buChar char="•"/>
              <a:defRPr/>
            </a:pPr>
            <a:r>
              <a:rPr kumimoji="0" lang="en-US" sz="2800" b="1" i="0" u="sng"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Phase </a:t>
            </a:r>
            <a:r>
              <a:rPr kumimoji="0" lang="en-US" sz="2800" b="1" i="0" u="sng"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3:</a:t>
            </a:r>
            <a:r>
              <a:rPr kumimoji="0" lang="en-US" sz="2800" b="1" i="0" u="sng" strike="noStrike" kern="1200" cap="none" spc="0" normalizeH="0" noProof="0" dirty="0" smtClean="0">
                <a:ln>
                  <a:noFill/>
                </a:ln>
                <a:effectLst/>
                <a:uLnTx/>
                <a:uFillTx/>
                <a:latin typeface="Calibri Light" panose="020F0302020204030204" pitchFamily="34" charset="0"/>
                <a:cs typeface="Calibri Light" panose="020F0302020204030204" pitchFamily="34" charset="0"/>
              </a:rPr>
              <a:t> </a:t>
            </a:r>
            <a:r>
              <a:rPr kumimoji="0" lang="en-US" sz="2800" b="1" i="0" strike="noStrike" kern="1200" cap="none" spc="0" normalizeH="0" noProof="0" dirty="0" smtClean="0">
                <a:ln>
                  <a:noFill/>
                </a:ln>
                <a:effectLst/>
                <a:uLnTx/>
                <a:uFillTx/>
                <a:latin typeface="Calibri Light" panose="020F0302020204030204" pitchFamily="34" charset="0"/>
                <a:cs typeface="Calibri Light" panose="020F0302020204030204" pitchFamily="34" charset="0"/>
              </a:rPr>
              <a:t>  </a:t>
            </a:r>
            <a:r>
              <a:rPr kumimoji="0" lang="en-US" sz="28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Continuity </a:t>
            </a: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Operations</a:t>
            </a:r>
          </a:p>
          <a:p>
            <a:pPr marL="685800" lvl="1" indent="-228600">
              <a:lnSpc>
                <a:spcPct val="90000"/>
              </a:lnSpc>
              <a:spcBef>
                <a:spcPts val="1000"/>
              </a:spcBef>
              <a:buFont typeface="Arial" panose="020B0604020202020204" pitchFamily="34" charset="0"/>
              <a:buChar char="•"/>
              <a:defRPr/>
            </a:pPr>
            <a:endPar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p>
            <a:pPr marL="685800" lvl="1" indent="-228600">
              <a:lnSpc>
                <a:spcPct val="90000"/>
              </a:lnSpc>
              <a:spcBef>
                <a:spcPts val="1000"/>
              </a:spcBef>
              <a:buFont typeface="Arial" panose="020B0604020202020204" pitchFamily="34" charset="0"/>
              <a:buChar char="•"/>
              <a:defRPr/>
            </a:pPr>
            <a:r>
              <a:rPr lang="en-US" sz="2800" b="1" u="sng" dirty="0">
                <a:latin typeface="Calibri Light" panose="020F0302020204030204" pitchFamily="34" charset="0"/>
                <a:cs typeface="Calibri Light" panose="020F0302020204030204" pitchFamily="34" charset="0"/>
              </a:rPr>
              <a:t>Phase </a:t>
            </a:r>
            <a:r>
              <a:rPr lang="en-US" sz="2800" b="1" u="sng" dirty="0" smtClean="0">
                <a:latin typeface="Calibri Light" panose="020F0302020204030204" pitchFamily="34" charset="0"/>
                <a:cs typeface="Calibri Light" panose="020F0302020204030204" pitchFamily="34" charset="0"/>
              </a:rPr>
              <a:t>4: </a:t>
            </a:r>
            <a:r>
              <a:rPr lang="en-US" sz="2800" b="1" dirty="0" smtClean="0">
                <a:latin typeface="Calibri Light" panose="020F0302020204030204" pitchFamily="34" charset="0"/>
                <a:cs typeface="Calibri Light" panose="020F0302020204030204" pitchFamily="34" charset="0"/>
              </a:rPr>
              <a:t>  R</a:t>
            </a:r>
            <a:r>
              <a:rPr lang="en-US" sz="2800" dirty="0" smtClean="0">
                <a:latin typeface="Calibri Light" panose="020F0302020204030204" pitchFamily="34" charset="0"/>
                <a:cs typeface="Calibri Light" panose="020F0302020204030204" pitchFamily="34" charset="0"/>
              </a:rPr>
              <a:t>econstitution</a:t>
            </a:r>
            <a:endParaRPr lang="en-US" sz="2800" dirty="0">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713469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fontScale="90000"/>
          </a:bodyPr>
          <a:lstStyle/>
          <a:p>
            <a:pPr algn="r"/>
            <a:r>
              <a:rPr lang="en-US" sz="7400" dirty="0">
                <a:solidFill>
                  <a:prstClr val="white"/>
                </a:solidFill>
                <a:latin typeface="Calibri Light"/>
              </a:rPr>
              <a:t>A few important things..</a:t>
            </a:r>
            <a:endParaRPr lang="en-US" sz="5400" dirty="0">
              <a:solidFill>
                <a:srgbClr val="FFFFFF"/>
              </a:solidFill>
            </a:endParaRP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712738" y="1666466"/>
            <a:ext cx="6575361" cy="3525068"/>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“NO FAULT” Environment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Work together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latin typeface="Calibri Light" panose="020F0302020204030204" pitchFamily="34" charset="0"/>
                <a:cs typeface="Calibri Light" panose="020F0302020204030204" pitchFamily="34" charset="0"/>
              </a:rPr>
              <a:t>Interact with your breakout room partners</a:t>
            </a:r>
          </a:p>
          <a:p>
            <a:pPr marL="685800" lvl="1" indent="-228600">
              <a:lnSpc>
                <a:spcPct val="90000"/>
              </a:lnSpc>
              <a:spcBef>
                <a:spcPts val="1000"/>
              </a:spcBef>
              <a:buFont typeface="Arial" panose="020B0604020202020204" pitchFamily="34" charset="0"/>
              <a:buChar char="•"/>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Discussion is key</a:t>
            </a:r>
          </a:p>
          <a:p>
            <a:pPr marL="685800" lvl="1" indent="-228600">
              <a:lnSpc>
                <a:spcPct val="90000"/>
              </a:lnSpc>
              <a:spcBef>
                <a:spcPts val="1000"/>
              </a:spcBef>
              <a:buFont typeface="Arial" panose="020B0604020202020204" pitchFamily="34" charset="0"/>
              <a:buChar char="•"/>
              <a:defRPr/>
            </a:pPr>
            <a:r>
              <a:rPr lang="en-US" sz="2800" dirty="0">
                <a:latin typeface="Calibri Light" panose="020F0302020204030204" pitchFamily="34" charset="0"/>
                <a:cs typeface="Calibri Light" panose="020F0302020204030204" pitchFamily="34" charset="0"/>
              </a:rPr>
              <a:t>Members may not be from your organization, so learn </a:t>
            </a:r>
            <a:r>
              <a:rPr lang="en-US" sz="2800" dirty="0" smtClean="0">
                <a:latin typeface="Calibri Light" panose="020F0302020204030204" pitchFamily="34" charset="0"/>
                <a:cs typeface="Calibri Light" panose="020F0302020204030204" pitchFamily="34" charset="0"/>
              </a:rPr>
              <a:t>from </a:t>
            </a:r>
            <a:r>
              <a:rPr lang="en-US" sz="2800" dirty="0">
                <a:latin typeface="Calibri Light" panose="020F0302020204030204" pitchFamily="34" charset="0"/>
                <a:cs typeface="Calibri Light" panose="020F0302020204030204" pitchFamily="34" charset="0"/>
              </a:rPr>
              <a:t>each other</a:t>
            </a:r>
            <a:endPar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dirty="0">
                <a:latin typeface="Calibri Light" panose="020F0302020204030204" pitchFamily="34" charset="0"/>
                <a:cs typeface="Calibri Light" panose="020F0302020204030204" pitchFamily="34" charset="0"/>
              </a:rPr>
              <a:t>Enjoy </a:t>
            </a:r>
            <a:r>
              <a:rPr lang="en-US" sz="2800" dirty="0" smtClean="0">
                <a:latin typeface="Calibri Light" panose="020F0302020204030204" pitchFamily="34" charset="0"/>
                <a:cs typeface="Calibri Light" panose="020F0302020204030204" pitchFamily="34" charset="0"/>
              </a:rPr>
              <a:t>yourself</a:t>
            </a:r>
            <a:endPar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2610324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fontScale="90000"/>
          </a:bodyPr>
          <a:lstStyle/>
          <a:p>
            <a:pPr algn="r"/>
            <a:r>
              <a:rPr lang="en-US" sz="7400" dirty="0">
                <a:solidFill>
                  <a:prstClr val="white"/>
                </a:solidFill>
                <a:latin typeface="Calibri Light"/>
              </a:rPr>
              <a:t>A few important things..</a:t>
            </a:r>
            <a:endParaRPr lang="en-US" sz="5400" dirty="0">
              <a:solidFill>
                <a:srgbClr val="FFFFFF"/>
              </a:solidFill>
            </a:endParaRP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468548" y="803705"/>
            <a:ext cx="6575361" cy="4325800"/>
          </a:xfrm>
          <a:prstGeom prst="rect">
            <a:avLst/>
          </a:prstGeom>
          <a:noFill/>
        </p:spPr>
        <p:txBody>
          <a:bodyPr wrap="square">
            <a:spAutoFit/>
          </a:bodyPr>
          <a:lstStyle/>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Adobe Platform Capabilities Reminder</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2400" dirty="0">
              <a:latin typeface="Calibri Light" panose="020F0302020204030204" pitchFamily="34" charset="0"/>
              <a:cs typeface="Calibri Light" panose="020F0302020204030204" pitchFamily="34" charset="0"/>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On Mute</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2400" dirty="0">
              <a:latin typeface="Calibri Light" panose="020F0302020204030204" pitchFamily="34" charset="0"/>
              <a:cs typeface="Calibri Light" panose="020F0302020204030204" pitchFamily="34" charset="0"/>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Raise Hand </a:t>
            </a:r>
            <a:r>
              <a:rPr kumimoji="0" lang="en-US" sz="24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Feature</a:t>
            </a:r>
            <a:r>
              <a:rPr kumimoji="0" lang="en-US" sz="2400" b="0" i="0" u="none" strike="noStrike" kern="1200" cap="none" spc="0" normalizeH="0" noProof="0" dirty="0" smtClean="0">
                <a:ln>
                  <a:noFill/>
                </a:ln>
                <a:effectLst/>
                <a:uLnTx/>
                <a:uFillTx/>
                <a:latin typeface="Calibri Light" panose="020F0302020204030204" pitchFamily="34" charset="0"/>
                <a:cs typeface="Calibri Light" panose="020F0302020204030204" pitchFamily="34" charset="0"/>
              </a:rPr>
              <a:t> or </a:t>
            </a:r>
            <a:r>
              <a:rPr kumimoji="0" lang="en-US" sz="24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Chat Feature for Questions during presentation</a:t>
            </a:r>
          </a:p>
          <a:p>
            <a:pPr marR="0" lvl="1" algn="l" defTabSz="914400" rtl="0" eaLnBrk="1" fontAlgn="auto" latinLnBrk="0" hangingPunct="1">
              <a:lnSpc>
                <a:spcPct val="90000"/>
              </a:lnSpc>
              <a:spcBef>
                <a:spcPts val="500"/>
              </a:spcBef>
              <a:spcAft>
                <a:spcPts val="0"/>
              </a:spcAft>
              <a:buClrTx/>
              <a:buSzTx/>
              <a:tabLst/>
              <a:defRPr/>
            </a:pPr>
            <a:endParaRPr kumimoji="0" lang="en-US" sz="24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2400" noProof="0" dirty="0" smtClean="0">
                <a:latin typeface="Calibri Light" panose="020F0302020204030204" pitchFamily="34" charset="0"/>
                <a:cs typeface="Calibri Light" panose="020F0302020204030204" pitchFamily="34" charset="0"/>
              </a:rPr>
              <a:t>Recording Attendance</a:t>
            </a:r>
            <a:endParaRPr kumimoji="0" lang="en-US" sz="24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sz="2400" dirty="0">
              <a:latin typeface="Calibri Light" panose="020F0302020204030204" pitchFamily="34" charset="0"/>
              <a:cs typeface="Calibri Light" panose="020F0302020204030204" pitchFamily="34" charset="0"/>
            </a:endParaRP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Audio </a:t>
            </a:r>
            <a:r>
              <a:rPr kumimoji="0" lang="en-US" sz="2400" b="0" i="0" u="none" strike="noStrike" kern="1200" cap="none" spc="0" normalizeH="0" baseline="0" noProof="0" dirty="0" smtClean="0">
                <a:ln>
                  <a:noFill/>
                </a:ln>
                <a:effectLst/>
                <a:uLnTx/>
                <a:uFillTx/>
                <a:latin typeface="Calibri Light" panose="020F0302020204030204" pitchFamily="34" charset="0"/>
                <a:cs typeface="Calibri Light" panose="020F0302020204030204" pitchFamily="34" charset="0"/>
              </a:rPr>
              <a:t>Reminder</a:t>
            </a:r>
          </a:p>
          <a:p>
            <a:pPr marR="0" lvl="1" algn="l" defTabSz="914400" rtl="0" eaLnBrk="1" fontAlgn="auto" latinLnBrk="0" hangingPunct="1">
              <a:lnSpc>
                <a:spcPct val="90000"/>
              </a:lnSpc>
              <a:spcBef>
                <a:spcPts val="500"/>
              </a:spcBef>
              <a:spcAft>
                <a:spcPts val="0"/>
              </a:spcAft>
              <a:buClrTx/>
              <a:buSzTx/>
              <a:tabLst/>
              <a:defRPr/>
            </a:pPr>
            <a:endParaRPr kumimoji="0" lang="en-US" sz="24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pic>
        <p:nvPicPr>
          <p:cNvPr id="2" name="Picture 1"/>
          <p:cNvPicPr>
            <a:picLocks noChangeAspect="1"/>
          </p:cNvPicPr>
          <p:nvPr/>
        </p:nvPicPr>
        <p:blipFill>
          <a:blip r:embed="rId4"/>
          <a:stretch>
            <a:fillRect/>
          </a:stretch>
        </p:blipFill>
        <p:spPr>
          <a:xfrm>
            <a:off x="8661164" y="4873380"/>
            <a:ext cx="3190875" cy="1428750"/>
          </a:xfrm>
          <a:prstGeom prst="rect">
            <a:avLst/>
          </a:prstGeom>
        </p:spPr>
      </p:pic>
    </p:spTree>
    <p:extLst>
      <p:ext uri="{BB962C8B-B14F-4D97-AF65-F5344CB8AC3E}">
        <p14:creationId xmlns:p14="http://schemas.microsoft.com/office/powerpoint/2010/main" val="3773390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a:bodyPr>
          <a:lstStyle/>
          <a:p>
            <a:pPr algn="r"/>
            <a:r>
              <a:rPr lang="en-US" sz="5400" dirty="0">
                <a:solidFill>
                  <a:srgbClr val="FFFFFF"/>
                </a:solidFill>
              </a:rPr>
              <a:t>Exercise Objectives</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529163" y="1227371"/>
            <a:ext cx="6575361" cy="440325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US" sz="2800" dirty="0">
                <a:latin typeface="Calibri Light" panose="020F0302020204030204" pitchFamily="34" charset="0"/>
                <a:cs typeface="Calibri Light" panose="020F0302020204030204" pitchFamily="34" charset="0"/>
              </a:rPr>
              <a:t>Listed in your participant Situation Manual</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Think in terms of your organization’s response to COVID-19…</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US" sz="2800" dirty="0">
                <a:latin typeface="Calibri Light" panose="020F0302020204030204" pitchFamily="34" charset="0"/>
                <a:cs typeface="Calibri Light" panose="020F0302020204030204" pitchFamily="34" charset="0"/>
              </a:rPr>
              <a:t>…but expand it to other threats from infectious disease.</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Capture you</a:t>
            </a:r>
            <a:r>
              <a:rPr lang="en-US" sz="2800" dirty="0">
                <a:latin typeface="Calibri Light" panose="020F0302020204030204" pitchFamily="34" charset="0"/>
                <a:cs typeface="Calibri Light" panose="020F0302020204030204" pitchFamily="34" charset="0"/>
              </a:rPr>
              <a:t>r opportunities for improvement (and your strengths) now</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lang="en-US" sz="2800" dirty="0">
                <a:latin typeface="Calibri Light" panose="020F0302020204030204" pitchFamily="34" charset="0"/>
                <a:cs typeface="Calibri Light" panose="020F0302020204030204" pitchFamily="34" charset="0"/>
              </a:rPr>
              <a:t>DON’T WAIT until COVID-19 response has “ended</a:t>
            </a:r>
            <a:r>
              <a:rPr lang="en-US" sz="2800" dirty="0" smtClean="0">
                <a:latin typeface="Calibri Light" panose="020F0302020204030204" pitchFamily="34" charset="0"/>
                <a:cs typeface="Calibri Light" panose="020F0302020204030204" pitchFamily="34" charset="0"/>
              </a:rPr>
              <a:t>”.</a:t>
            </a:r>
            <a:r>
              <a:rPr kumimoji="0" lang="en-US" sz="2800" b="0" i="0" u="none" strike="noStrike" kern="1200" cap="none" spc="0" normalizeH="0" baseline="0" noProof="0" dirty="0" err="1" smtClean="0">
                <a:ln>
                  <a:noFill/>
                </a:ln>
                <a:solidFill>
                  <a:prstClr val="white"/>
                </a:solidFill>
                <a:effectLst/>
                <a:uLnTx/>
                <a:uFillTx/>
                <a:latin typeface="Calibri"/>
                <a:ea typeface="+mn-ea"/>
                <a:cs typeface="+mn-cs"/>
              </a:rPr>
              <a:t>ry</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598824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ACBE1851-2230-47A9-B000-CE9046EA61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68548" cy="6858000"/>
          </a:xfrm>
          <a:prstGeom prst="rect">
            <a:avLst/>
          </a:prstGeom>
          <a:solidFill>
            <a:srgbClr val="3B5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634276" y="803705"/>
            <a:ext cx="4208656" cy="3034857"/>
          </a:xfrm>
        </p:spPr>
        <p:txBody>
          <a:bodyPr anchor="b">
            <a:normAutofit/>
          </a:bodyPr>
          <a:lstStyle/>
          <a:p>
            <a:pPr algn="r"/>
            <a:r>
              <a:rPr lang="en-US" sz="5400" dirty="0">
                <a:solidFill>
                  <a:srgbClr val="FFFFFF"/>
                </a:solidFill>
              </a:rPr>
              <a:t>Exercise Rules and Expectations</a:t>
            </a:r>
          </a:p>
        </p:txBody>
      </p:sp>
      <p:cxnSp>
        <p:nvCxnSpPr>
          <p:cNvPr id="23" name="Straight Connector 22">
            <a:extLst>
              <a:ext uri="{FF2B5EF4-FFF2-40B4-BE49-F238E27FC236}">
                <a16:creationId xmlns:a16="http://schemas.microsoft.com/office/drawing/2014/main" xmlns="" id="{23B93832-6514-44F4-849B-5EE2C8A233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702132D-5F24-4AE5-9FF3-4A80375CA997}"/>
              </a:ext>
            </a:extLst>
          </p:cNvPr>
          <p:cNvSpPr txBox="1"/>
          <p:nvPr/>
        </p:nvSpPr>
        <p:spPr>
          <a:xfrm>
            <a:off x="5616639" y="481689"/>
            <a:ext cx="6575361" cy="623401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This </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is a </a:t>
            </a:r>
            <a:r>
              <a:rPr kumimoji="0" lang="en-US" sz="2200" b="0" i="0" u="sng"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no-fault</a:t>
            </a: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learning environment used for the evaluation of plans and processes</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 There will be no recording of today’s session.</a:t>
            </a: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 exercise scenario is plausible (you may, or may not, already be in it), and the events occur as they are presented. </a:t>
            </a:r>
          </a:p>
          <a:p>
            <a:pPr marR="0" lvl="1" algn="l" defTabSz="914400" rtl="0" eaLnBrk="1" fontAlgn="auto" latinLnBrk="0" hangingPunct="1">
              <a:lnSpc>
                <a:spcPct val="90000"/>
              </a:lnSpc>
              <a:spcBef>
                <a:spcPts val="500"/>
              </a:spcBef>
              <a:spcAft>
                <a:spcPts val="600"/>
              </a:spcAft>
              <a:buClrTx/>
              <a:buSzTx/>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(“Don’t fight the scenario”)</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The scenario is presented with enough detail to allow players to react to information and situations as presented. (The emphasis is on the effects to your facility rather than the cause)</a:t>
            </a: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Due to virtual platform, modules will be given by facilitator (controller) at specific times to maintain engagement and learning</a:t>
            </a:r>
            <a:endParaRPr lang="en-US" sz="2200" dirty="0">
              <a:solidFill>
                <a:prstClr val="black"/>
              </a:solidFill>
              <a:latin typeface="Calibri Light" panose="020F0302020204030204" pitchFamily="34" charset="0"/>
              <a:cs typeface="Calibri Light" panose="020F0302020204030204" pitchFamily="34" charset="0"/>
            </a:endParaRPr>
          </a:p>
          <a:p>
            <a:pPr marL="228600" marR="0" lvl="0" indent="-2286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Everyone is expected to participate. Feedback and discussion is vital, as are the questions you will generate about your plans</a:t>
            </a:r>
            <a:r>
              <a:rPr kumimoji="0" lang="en-US" sz="2200" b="0" i="0" u="none" strike="noStrike" kern="1200" cap="none" spc="0" normalizeH="0" baseline="0" noProof="0" dirty="0" smtClean="0">
                <a:ln>
                  <a:noFill/>
                </a:ln>
                <a:solidFill>
                  <a:prstClr val="black"/>
                </a:solidFill>
                <a:effectLst/>
                <a:uLnTx/>
                <a:uFillTx/>
                <a:latin typeface="Calibri Light" panose="020F0302020204030204" pitchFamily="34" charset="0"/>
                <a:cs typeface="Calibri Light" panose="020F0302020204030204" pitchFamily="34" charset="0"/>
              </a:rPr>
              <a:t>.</a:t>
            </a:r>
            <a:endParaRPr kumimoji="0" lang="en-US" sz="2200" b="0"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xmlns="" id="{620472E8-4B5F-41E1-B6F7-295A2DD6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735" y="5268217"/>
            <a:ext cx="2830900" cy="1125283"/>
          </a:xfrm>
          <a:prstGeom prst="rect">
            <a:avLst/>
          </a:prstGeom>
        </p:spPr>
      </p:pic>
    </p:spTree>
    <p:extLst>
      <p:ext uri="{BB962C8B-B14F-4D97-AF65-F5344CB8AC3E}">
        <p14:creationId xmlns:p14="http://schemas.microsoft.com/office/powerpoint/2010/main" val="1274790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2915</TotalTime>
  <Words>1304</Words>
  <Application>Microsoft Office PowerPoint</Application>
  <PresentationFormat>Widescreen</PresentationFormat>
  <Paragraphs>243</Paragraphs>
  <Slides>32</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NSPA Healthcare Exercise Series</vt:lpstr>
      <vt:lpstr>Welcome</vt:lpstr>
      <vt:lpstr>What is Continuity?</vt:lpstr>
      <vt:lpstr>What is Continuity?</vt:lpstr>
      <vt:lpstr>A few important things..</vt:lpstr>
      <vt:lpstr>A few important things..</vt:lpstr>
      <vt:lpstr>Exercise Objectives</vt:lpstr>
      <vt:lpstr>Exercise Rules and Expectations</vt:lpstr>
      <vt:lpstr>Exercise Agenda</vt:lpstr>
      <vt:lpstr>Time to Begin</vt:lpstr>
      <vt:lpstr>Pre-Module Activity</vt:lpstr>
      <vt:lpstr>Module #1 Facility Continuity</vt:lpstr>
      <vt:lpstr>Module #1 Facility Continuity</vt:lpstr>
      <vt:lpstr>Module #1 Facility Continuity</vt:lpstr>
      <vt:lpstr>PowerPoint Presentation</vt:lpstr>
      <vt:lpstr>Module 1: Facilitated Discussion…</vt:lpstr>
      <vt:lpstr>Module #2 System Continuity</vt:lpstr>
      <vt:lpstr>Module #2 System Continuity</vt:lpstr>
      <vt:lpstr>Module #2 System Continuity</vt:lpstr>
      <vt:lpstr>PowerPoint Presentation</vt:lpstr>
      <vt:lpstr>Module 2: Facilitated Discussion…</vt:lpstr>
      <vt:lpstr>Module #3 Staffing Continuity</vt:lpstr>
      <vt:lpstr>Module #3 Staffing Continuity</vt:lpstr>
      <vt:lpstr>Module #3 Staffing Continuity</vt:lpstr>
      <vt:lpstr>PowerPoint Presentation</vt:lpstr>
      <vt:lpstr>Module 3: Facilitated Discussion…</vt:lpstr>
      <vt:lpstr>“Hotwash”</vt:lpstr>
      <vt:lpstr>After Action Review</vt:lpstr>
      <vt:lpstr>Final Points and Questions</vt:lpstr>
      <vt:lpstr>NSPA Contacts</vt:lpstr>
      <vt:lpstr>NSPA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Cromer</dc:creator>
  <cp:lastModifiedBy>Mary Kathryn Alley</cp:lastModifiedBy>
  <cp:revision>44</cp:revision>
  <dcterms:created xsi:type="dcterms:W3CDTF">2020-10-15T10:00:57Z</dcterms:created>
  <dcterms:modified xsi:type="dcterms:W3CDTF">2020-10-30T19:26:08Z</dcterms:modified>
</cp:coreProperties>
</file>