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0" r:id="rId3"/>
    <p:sldId id="257" r:id="rId4"/>
    <p:sldId id="258" r:id="rId5"/>
    <p:sldId id="259" r:id="rId6"/>
    <p:sldId id="261" r:id="rId7"/>
    <p:sldId id="262" r:id="rId8"/>
    <p:sldId id="265" r:id="rId9"/>
    <p:sldId id="264" r:id="rId10"/>
    <p:sldId id="266" r:id="rId11"/>
    <p:sldId id="268"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76882" autoAdjust="0"/>
  </p:normalViewPr>
  <p:slideViewPr>
    <p:cSldViewPr snapToGrid="0">
      <p:cViewPr varScale="1">
        <p:scale>
          <a:sx n="65" d="100"/>
          <a:sy n="65" d="100"/>
        </p:scale>
        <p:origin x="1272" y="38"/>
      </p:cViewPr>
      <p:guideLst>
        <p:guide orient="horz" pos="2160"/>
        <p:guide pos="3840"/>
      </p:guideLst>
    </p:cSldViewPr>
  </p:slideViewPr>
  <p:outlineViewPr>
    <p:cViewPr>
      <p:scale>
        <a:sx n="33" d="100"/>
        <a:sy n="33" d="100"/>
      </p:scale>
      <p:origin x="0" y="-3643"/>
    </p:cViewPr>
  </p:outlineViewPr>
  <p:notesTextViewPr>
    <p:cViewPr>
      <p:scale>
        <a:sx n="1" d="1"/>
        <a:sy n="1" d="1"/>
      </p:scale>
      <p:origin x="0" y="0"/>
    </p:cViewPr>
  </p:notesTextViewPr>
  <p:notesViewPr>
    <p:cSldViewPr snapToGrid="0">
      <p:cViewPr varScale="1">
        <p:scale>
          <a:sx n="64" d="100"/>
          <a:sy n="64" d="100"/>
        </p:scale>
        <p:origin x="31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1B3E4-93AF-433D-B3B8-B8FA162D8074}" type="datetimeFigureOut">
              <a:rPr lang="en-US" smtClean="0"/>
              <a:pPr/>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94DBB-288A-41CE-9F7B-237BDB6F9BF6}" type="slidenum">
              <a:rPr lang="en-US" smtClean="0"/>
              <a:pPr/>
              <a:t>‹#›</a:t>
            </a:fld>
            <a:endParaRPr lang="en-US"/>
          </a:p>
        </p:txBody>
      </p:sp>
    </p:spTree>
    <p:extLst>
      <p:ext uri="{BB962C8B-B14F-4D97-AF65-F5344CB8AC3E}">
        <p14:creationId xmlns:p14="http://schemas.microsoft.com/office/powerpoint/2010/main" val="117481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Day of checklist to make sure</a:t>
            </a:r>
            <a:r>
              <a:rPr lang="en-US" baseline="0" dirty="0" smtClean="0"/>
              <a:t> systems work– send out ahead of time too</a:t>
            </a:r>
            <a:endParaRPr lang="en-US" dirty="0"/>
          </a:p>
        </p:txBody>
      </p:sp>
      <p:sp>
        <p:nvSpPr>
          <p:cNvPr id="4" name="Slide Number Placeholder 3"/>
          <p:cNvSpPr>
            <a:spLocks noGrp="1"/>
          </p:cNvSpPr>
          <p:nvPr>
            <p:ph type="sldNum" sz="quarter" idx="10"/>
          </p:nvPr>
        </p:nvSpPr>
        <p:spPr/>
        <p:txBody>
          <a:bodyPr/>
          <a:lstStyle/>
          <a:p>
            <a:fld id="{25694DBB-288A-41CE-9F7B-237BDB6F9BF6}" type="slidenum">
              <a:rPr lang="en-US" smtClean="0"/>
              <a:pPr/>
              <a:t>2</a:t>
            </a:fld>
            <a:endParaRPr lang="en-US"/>
          </a:p>
        </p:txBody>
      </p:sp>
    </p:spTree>
    <p:extLst>
      <p:ext uri="{BB962C8B-B14F-4D97-AF65-F5344CB8AC3E}">
        <p14:creationId xmlns:p14="http://schemas.microsoft.com/office/powerpoint/2010/main" val="4536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 for technological implementation</a:t>
            </a:r>
            <a:r>
              <a:rPr lang="en-US" baseline="0" dirty="0" smtClean="0"/>
              <a:t> is on you- </a:t>
            </a:r>
            <a:endParaRPr lang="en-US" dirty="0"/>
          </a:p>
        </p:txBody>
      </p:sp>
      <p:sp>
        <p:nvSpPr>
          <p:cNvPr id="4" name="Slide Number Placeholder 3"/>
          <p:cNvSpPr>
            <a:spLocks noGrp="1"/>
          </p:cNvSpPr>
          <p:nvPr>
            <p:ph type="sldNum" sz="quarter" idx="10"/>
          </p:nvPr>
        </p:nvSpPr>
        <p:spPr/>
        <p:txBody>
          <a:bodyPr/>
          <a:lstStyle/>
          <a:p>
            <a:fld id="{25694DBB-288A-41CE-9F7B-237BDB6F9BF6}" type="slidenum">
              <a:rPr lang="en-US" smtClean="0"/>
              <a:pPr/>
              <a:t>3</a:t>
            </a:fld>
            <a:endParaRPr lang="en-US"/>
          </a:p>
        </p:txBody>
      </p:sp>
    </p:spTree>
    <p:extLst>
      <p:ext uri="{BB962C8B-B14F-4D97-AF65-F5344CB8AC3E}">
        <p14:creationId xmlns:p14="http://schemas.microsoft.com/office/powerpoint/2010/main" val="347032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TTX Exercise series is intended to help you identify, discuss, and plan for the continuity of your essential elements of operations and critical business functions when normal operations have been disrupted; (i.e. COVID-19!)</a:t>
            </a:r>
          </a:p>
          <a:p>
            <a:r>
              <a:rPr lang="en-US" sz="1200" kern="1200" dirty="0" smtClean="0">
                <a:solidFill>
                  <a:schemeClr val="tx1"/>
                </a:solidFill>
                <a:effectLst/>
                <a:latin typeface="+mn-lt"/>
                <a:ea typeface="+mn-ea"/>
                <a:cs typeface="+mn-cs"/>
              </a:rPr>
              <a:t>We recognize that many organizations may not have fully developed these plans that should </a:t>
            </a:r>
            <a:r>
              <a:rPr lang="en-US" sz="1200" b="1" kern="1200" dirty="0" smtClean="0">
                <a:solidFill>
                  <a:schemeClr val="tx1"/>
                </a:solidFill>
                <a:effectLst/>
                <a:latin typeface="+mn-lt"/>
                <a:ea typeface="+mn-ea"/>
                <a:cs typeface="+mn-cs"/>
              </a:rPr>
              <a:t>coexist</a:t>
            </a:r>
            <a:r>
              <a:rPr lang="en-US" sz="1200" kern="1200" dirty="0" smtClean="0">
                <a:solidFill>
                  <a:schemeClr val="tx1"/>
                </a:solidFill>
                <a:effectLst/>
                <a:latin typeface="+mn-lt"/>
                <a:ea typeface="+mn-ea"/>
                <a:cs typeface="+mn-cs"/>
              </a:rPr>
              <a:t> with your </a:t>
            </a:r>
            <a:r>
              <a:rPr lang="en-US" sz="1200" i="1" kern="1200" dirty="0" smtClean="0">
                <a:solidFill>
                  <a:schemeClr val="tx1"/>
                </a:solidFill>
                <a:effectLst/>
                <a:latin typeface="+mn-lt"/>
                <a:ea typeface="+mn-ea"/>
                <a:cs typeface="+mn-cs"/>
              </a:rPr>
              <a:t>Emergency Operations Plan</a:t>
            </a:r>
            <a:r>
              <a:rPr lang="en-US" sz="1200" kern="1200" dirty="0" smtClean="0">
                <a:solidFill>
                  <a:schemeClr val="tx1"/>
                </a:solidFill>
                <a:effectLst/>
                <a:latin typeface="+mn-lt"/>
                <a:ea typeface="+mn-ea"/>
                <a:cs typeface="+mn-cs"/>
              </a:rPr>
              <a:t>.  This table top exercise should help you understand the differences, and give you the tools you need in order to continue to provide essential healthcare, services, and other activities.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694DBB-288A-41CE-9F7B-237BDB6F9BF6}" type="slidenum">
              <a:rPr lang="en-US" smtClean="0"/>
              <a:pPr/>
              <a:t>7</a:t>
            </a:fld>
            <a:endParaRPr lang="en-US"/>
          </a:p>
        </p:txBody>
      </p:sp>
    </p:spTree>
    <p:extLst>
      <p:ext uri="{BB962C8B-B14F-4D97-AF65-F5344CB8AC3E}">
        <p14:creationId xmlns:p14="http://schemas.microsoft.com/office/powerpoint/2010/main" val="398897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94DBB-288A-41CE-9F7B-237BDB6F9BF6}" type="slidenum">
              <a:rPr lang="en-US" smtClean="0"/>
              <a:pPr/>
              <a:t>11</a:t>
            </a:fld>
            <a:endParaRPr lang="en-US"/>
          </a:p>
        </p:txBody>
      </p:sp>
    </p:spTree>
    <p:extLst>
      <p:ext uri="{BB962C8B-B14F-4D97-AF65-F5344CB8AC3E}">
        <p14:creationId xmlns:p14="http://schemas.microsoft.com/office/powerpoint/2010/main" val="189064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Give examples of what critical business functions look like </a:t>
            </a:r>
          </a:p>
          <a:p>
            <a:r>
              <a:rPr lang="en-US" baseline="0" dirty="0" smtClean="0"/>
              <a:t>Use Example for technical difficulties (IT issues) </a:t>
            </a:r>
            <a:endParaRPr lang="en-US" dirty="0"/>
          </a:p>
        </p:txBody>
      </p:sp>
      <p:sp>
        <p:nvSpPr>
          <p:cNvPr id="4" name="Slide Number Placeholder 3"/>
          <p:cNvSpPr>
            <a:spLocks noGrp="1"/>
          </p:cNvSpPr>
          <p:nvPr>
            <p:ph type="sldNum" sz="quarter" idx="10"/>
          </p:nvPr>
        </p:nvSpPr>
        <p:spPr/>
        <p:txBody>
          <a:bodyPr/>
          <a:lstStyle/>
          <a:p>
            <a:fld id="{25694DBB-288A-41CE-9F7B-237BDB6F9BF6}" type="slidenum">
              <a:rPr lang="en-US" smtClean="0"/>
              <a:pPr/>
              <a:t>12</a:t>
            </a:fld>
            <a:endParaRPr lang="en-US"/>
          </a:p>
        </p:txBody>
      </p:sp>
    </p:spTree>
    <p:extLst>
      <p:ext uri="{BB962C8B-B14F-4D97-AF65-F5344CB8AC3E}">
        <p14:creationId xmlns:p14="http://schemas.microsoft.com/office/powerpoint/2010/main" val="737608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spa1.org/brief" TargetMode="External"/><Relationship Id="rId2" Type="http://schemas.openxmlformats.org/officeDocument/2006/relationships/hyperlink" Target="http://www.nspa1.org/" TargetMode="External"/><Relationship Id="rId1" Type="http://schemas.openxmlformats.org/officeDocument/2006/relationships/slideLayout" Target="../slideLayouts/slideLayout2.xml"/><Relationship Id="rId5" Type="http://schemas.openxmlformats.org/officeDocument/2006/relationships/hyperlink" Target="http://www.vhass.org/" TargetMode="External"/><Relationship Id="rId4" Type="http://schemas.openxmlformats.org/officeDocument/2006/relationships/hyperlink" Target="http://www.nspa1.org/regist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spa1.org/wp-content/uploads/2019/10/CMSrule2019interp.pdf" TargetMode="External"/><Relationship Id="rId2" Type="http://schemas.openxmlformats.org/officeDocument/2006/relationships/hyperlink" Target="http://nspa1.org/wp-content/uploads/2019/10/CMSchanges2019.pdf" TargetMode="External"/><Relationship Id="rId1" Type="http://schemas.openxmlformats.org/officeDocument/2006/relationships/slideLayout" Target="../slideLayouts/slideLayout2.xml"/><Relationship Id="rId4" Type="http://schemas.openxmlformats.org/officeDocument/2006/relationships/hyperlink" Target="http://nspa1.org/wp-content/uploads/2020/10/QSO-20-41-ALL-508.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304" y="910459"/>
            <a:ext cx="10987468" cy="1843766"/>
          </a:xfrm>
        </p:spPr>
        <p:txBody>
          <a:bodyPr>
            <a:normAutofit/>
          </a:bodyPr>
          <a:lstStyle/>
          <a:p>
            <a:r>
              <a:rPr lang="en-US" sz="7200" dirty="0" smtClean="0"/>
              <a:t>CMS workshop series</a:t>
            </a:r>
            <a:endParaRPr lang="en-US" sz="7200" dirty="0"/>
          </a:p>
        </p:txBody>
      </p:sp>
      <p:sp>
        <p:nvSpPr>
          <p:cNvPr id="3" name="Subtitle 2"/>
          <p:cNvSpPr>
            <a:spLocks noGrp="1"/>
          </p:cNvSpPr>
          <p:nvPr>
            <p:ph type="subTitle" idx="1"/>
          </p:nvPr>
        </p:nvSpPr>
        <p:spPr>
          <a:xfrm>
            <a:off x="807833" y="2936423"/>
            <a:ext cx="9448800" cy="685800"/>
          </a:xfrm>
        </p:spPr>
        <p:txBody>
          <a:bodyPr>
            <a:normAutofit fontScale="92500" lnSpcReduction="10000"/>
          </a:bodyPr>
          <a:lstStyle/>
          <a:p>
            <a:r>
              <a:rPr lang="en-US" dirty="0" smtClean="0"/>
              <a:t>PART 3 | TABLETOP EXERCISE (TTX) PLANNING MEETING</a:t>
            </a:r>
          </a:p>
          <a:p>
            <a:r>
              <a:rPr lang="en-US" dirty="0" smtClean="0"/>
              <a:t>TUESDAY, OCTOBER 6, 2020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921" y="5537283"/>
            <a:ext cx="3246210" cy="1084233"/>
          </a:xfrm>
          <a:prstGeom prst="rect">
            <a:avLst/>
          </a:prstGeom>
        </p:spPr>
      </p:pic>
    </p:spTree>
    <p:extLst>
      <p:ext uri="{BB962C8B-B14F-4D97-AF65-F5344CB8AC3E}">
        <p14:creationId xmlns:p14="http://schemas.microsoft.com/office/powerpoint/2010/main" val="31905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Ttx</a:t>
            </a:r>
            <a:r>
              <a:rPr lang="en-US" dirty="0" smtClean="0"/>
              <a:t>: rethinking continuity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SCHEDULE</a:t>
            </a:r>
          </a:p>
          <a:p>
            <a:pPr lvl="1"/>
            <a:r>
              <a:rPr lang="en-US" sz="2800" dirty="0"/>
              <a:t>T= -0.30 Registration</a:t>
            </a:r>
          </a:p>
          <a:p>
            <a:pPr lvl="1"/>
            <a:r>
              <a:rPr lang="en-US" sz="2800" dirty="0"/>
              <a:t>T = 0.00 TTX Rules &amp; Guidelines</a:t>
            </a:r>
          </a:p>
          <a:p>
            <a:pPr lvl="1"/>
            <a:r>
              <a:rPr lang="en-US" sz="2800" dirty="0"/>
              <a:t>T = 0.15 – 2:25 Modules / Breakout Discussions</a:t>
            </a:r>
          </a:p>
          <a:p>
            <a:pPr lvl="1"/>
            <a:r>
              <a:rPr lang="en-US" sz="2800" dirty="0"/>
              <a:t>T = 2:25 Hot Wash</a:t>
            </a:r>
          </a:p>
          <a:p>
            <a:pPr marL="0" indent="0">
              <a:buNone/>
            </a:pPr>
            <a:endParaRPr lang="en-US" sz="2800" dirty="0" smtClean="0"/>
          </a:p>
          <a:p>
            <a:r>
              <a:rPr lang="en-US" sz="2800" dirty="0" smtClean="0"/>
              <a:t>Built In Time for Breaks</a:t>
            </a:r>
          </a:p>
          <a:p>
            <a:r>
              <a:rPr lang="en-US" sz="2800" dirty="0" smtClean="0"/>
              <a:t>Single Connection</a:t>
            </a:r>
          </a:p>
          <a:p>
            <a:r>
              <a:rPr lang="en-US" sz="2800" dirty="0" smtClean="0"/>
              <a:t>One Spokesperson </a:t>
            </a:r>
          </a:p>
          <a:p>
            <a:pPr lvl="1"/>
            <a:endParaRPr lang="en-US" dirty="0"/>
          </a:p>
          <a:p>
            <a:pPr marL="457200" lvl="1" indent="0">
              <a:buNone/>
            </a:pPr>
            <a:endParaRPr lang="en-US" dirty="0"/>
          </a:p>
        </p:txBody>
      </p:sp>
    </p:spTree>
    <p:extLst>
      <p:ext uri="{BB962C8B-B14F-4D97-AF65-F5344CB8AC3E}">
        <p14:creationId xmlns:p14="http://schemas.microsoft.com/office/powerpoint/2010/main" val="308662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Text Placeholder 2"/>
          <p:cNvSpPr>
            <a:spLocks noGrp="1"/>
          </p:cNvSpPr>
          <p:nvPr>
            <p:ph type="body" idx="1"/>
          </p:nvPr>
        </p:nvSpPr>
        <p:spPr/>
        <p:txBody>
          <a:bodyPr/>
          <a:lstStyle/>
          <a:p>
            <a:r>
              <a:rPr lang="en-US" b="1" u="sng" dirty="0" smtClean="0"/>
              <a:t>NSPA will provide:</a:t>
            </a:r>
            <a:endParaRPr lang="en-US" b="1" u="sng" dirty="0"/>
          </a:p>
        </p:txBody>
      </p:sp>
      <p:sp>
        <p:nvSpPr>
          <p:cNvPr id="4" name="Content Placeholder 3"/>
          <p:cNvSpPr>
            <a:spLocks noGrp="1"/>
          </p:cNvSpPr>
          <p:nvPr>
            <p:ph sz="half" idx="2"/>
          </p:nvPr>
        </p:nvSpPr>
        <p:spPr/>
        <p:txBody>
          <a:bodyPr/>
          <a:lstStyle/>
          <a:p>
            <a:r>
              <a:rPr lang="en-US" dirty="0" smtClean="0"/>
              <a:t>Letter of Support</a:t>
            </a:r>
          </a:p>
          <a:p>
            <a:r>
              <a:rPr lang="en-US" dirty="0" smtClean="0"/>
              <a:t>Attendance Logs</a:t>
            </a:r>
          </a:p>
          <a:p>
            <a:r>
              <a:rPr lang="en-US" dirty="0" smtClean="0"/>
              <a:t>Participant Situation Manual </a:t>
            </a:r>
          </a:p>
          <a:p>
            <a:r>
              <a:rPr lang="en-US" dirty="0" smtClean="0"/>
              <a:t>AAR Template</a:t>
            </a:r>
          </a:p>
          <a:p>
            <a:r>
              <a:rPr lang="en-US" dirty="0" smtClean="0"/>
              <a:t>Letter to Surveyors detailing effort and certification of completion</a:t>
            </a:r>
          </a:p>
          <a:p>
            <a:endParaRPr lang="en-US" dirty="0"/>
          </a:p>
        </p:txBody>
      </p:sp>
      <p:sp>
        <p:nvSpPr>
          <p:cNvPr id="5" name="Text Placeholder 4"/>
          <p:cNvSpPr>
            <a:spLocks noGrp="1"/>
          </p:cNvSpPr>
          <p:nvPr>
            <p:ph type="body" sz="quarter" idx="3"/>
          </p:nvPr>
        </p:nvSpPr>
        <p:spPr/>
        <p:txBody>
          <a:bodyPr/>
          <a:lstStyle/>
          <a:p>
            <a:r>
              <a:rPr lang="en-US" b="1" u="sng" dirty="0" smtClean="0"/>
              <a:t>Your Responsibility:</a:t>
            </a:r>
            <a:endParaRPr lang="en-US" b="1" u="sng" dirty="0"/>
          </a:p>
        </p:txBody>
      </p:sp>
      <p:sp>
        <p:nvSpPr>
          <p:cNvPr id="6" name="Content Placeholder 5"/>
          <p:cNvSpPr>
            <a:spLocks noGrp="1"/>
          </p:cNvSpPr>
          <p:nvPr>
            <p:ph sz="quarter" idx="4"/>
          </p:nvPr>
        </p:nvSpPr>
        <p:spPr/>
        <p:txBody>
          <a:bodyPr/>
          <a:lstStyle/>
          <a:p>
            <a:r>
              <a:rPr lang="en-US" dirty="0" smtClean="0"/>
              <a:t>Sign In Sheets</a:t>
            </a:r>
          </a:p>
          <a:p>
            <a:r>
              <a:rPr lang="en-US" dirty="0" smtClean="0"/>
              <a:t>Lessons learned and improvement plans (IP) for the AAR documents</a:t>
            </a:r>
          </a:p>
          <a:p>
            <a:r>
              <a:rPr lang="en-US" dirty="0" smtClean="0"/>
              <a:t>Final / permanent custodial duties for documentation</a:t>
            </a:r>
            <a:endParaRPr lang="en-US" dirty="0"/>
          </a:p>
        </p:txBody>
      </p:sp>
    </p:spTree>
    <p:extLst>
      <p:ext uri="{BB962C8B-B14F-4D97-AF65-F5344CB8AC3E}">
        <p14:creationId xmlns:p14="http://schemas.microsoft.com/office/powerpoint/2010/main" val="344285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TTx</a:t>
            </a:r>
            <a:r>
              <a:rPr lang="en-US" dirty="0" smtClean="0"/>
              <a:t> checklist &amp; homework</a:t>
            </a:r>
            <a:endParaRPr lang="en-US" dirty="0"/>
          </a:p>
        </p:txBody>
      </p:sp>
      <p:sp>
        <p:nvSpPr>
          <p:cNvPr id="3" name="Content Placeholder 2"/>
          <p:cNvSpPr>
            <a:spLocks noGrp="1"/>
          </p:cNvSpPr>
          <p:nvPr>
            <p:ph idx="1"/>
          </p:nvPr>
        </p:nvSpPr>
        <p:spPr/>
        <p:txBody>
          <a:bodyPr/>
          <a:lstStyle/>
          <a:p>
            <a:r>
              <a:rPr lang="en-US" dirty="0" smtClean="0"/>
              <a:t>Review / Have Available for Exercise</a:t>
            </a:r>
          </a:p>
          <a:p>
            <a:pPr lvl="1"/>
            <a:r>
              <a:rPr lang="en-US" dirty="0" smtClean="0"/>
              <a:t>Continuity of Operations Plans (COOP) if applicable </a:t>
            </a:r>
          </a:p>
          <a:p>
            <a:pPr lvl="1"/>
            <a:r>
              <a:rPr lang="en-US" dirty="0" smtClean="0"/>
              <a:t>Emergency Operations Plan (EOP)</a:t>
            </a:r>
          </a:p>
          <a:p>
            <a:pPr lvl="1"/>
            <a:r>
              <a:rPr lang="en-US" dirty="0" smtClean="0"/>
              <a:t>Notes from previous events and exercises; including COVID-19 response notes</a:t>
            </a:r>
          </a:p>
          <a:p>
            <a:pPr lvl="1"/>
            <a:r>
              <a:rPr lang="en-US" dirty="0" smtClean="0"/>
              <a:t>Most recent Hazard Vulnerability Analysis (HVA) </a:t>
            </a:r>
          </a:p>
          <a:p>
            <a:endParaRPr lang="en-US" dirty="0" smtClean="0"/>
          </a:p>
          <a:p>
            <a:r>
              <a:rPr lang="en-US" dirty="0" smtClean="0"/>
              <a:t>Identify 5 of your Organizations Critical Business Functions / Essential Operations or Activities </a:t>
            </a:r>
          </a:p>
          <a:p>
            <a:r>
              <a:rPr lang="en-US" dirty="0" smtClean="0"/>
              <a:t>Make sure you are able to use Adobe Connect Platform PRIOR to day of TTX</a:t>
            </a:r>
          </a:p>
        </p:txBody>
      </p:sp>
    </p:spTree>
    <p:extLst>
      <p:ext uri="{BB962C8B-B14F-4D97-AF65-F5344CB8AC3E}">
        <p14:creationId xmlns:p14="http://schemas.microsoft.com/office/powerpoint/2010/main" val="319946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us</a:t>
            </a:r>
            <a:endParaRPr lang="en-US" dirty="0"/>
          </a:p>
        </p:txBody>
      </p:sp>
      <p:sp>
        <p:nvSpPr>
          <p:cNvPr id="3" name="Content Placeholder 2"/>
          <p:cNvSpPr>
            <a:spLocks noGrp="1"/>
          </p:cNvSpPr>
          <p:nvPr>
            <p:ph idx="1"/>
          </p:nvPr>
        </p:nvSpPr>
        <p:spPr/>
        <p:txBody>
          <a:bodyPr/>
          <a:lstStyle/>
          <a:p>
            <a:r>
              <a:rPr lang="en-US" b="1" dirty="0" smtClean="0"/>
              <a:t>Website</a:t>
            </a:r>
            <a:r>
              <a:rPr lang="en-US" dirty="0" smtClean="0"/>
              <a:t>: </a:t>
            </a:r>
            <a:r>
              <a:rPr lang="en-US" dirty="0" smtClean="0">
                <a:hlinkClick r:id="rId2"/>
              </a:rPr>
              <a:t>www.nspa1.org</a:t>
            </a:r>
            <a:r>
              <a:rPr lang="en-US" dirty="0" smtClean="0"/>
              <a:t> </a:t>
            </a:r>
          </a:p>
          <a:p>
            <a:r>
              <a:rPr lang="en-US" b="1" dirty="0" smtClean="0"/>
              <a:t>Tuesday Newsletter</a:t>
            </a:r>
            <a:r>
              <a:rPr lang="en-US" dirty="0" smtClean="0"/>
              <a:t>: </a:t>
            </a:r>
            <a:r>
              <a:rPr lang="en-US" dirty="0" smtClean="0">
                <a:hlinkClick r:id="rId3"/>
              </a:rPr>
              <a:t>www.nspa1.org/brief</a:t>
            </a:r>
            <a:r>
              <a:rPr lang="en-US" dirty="0" smtClean="0"/>
              <a:t> </a:t>
            </a:r>
          </a:p>
          <a:p>
            <a:r>
              <a:rPr lang="en-US" b="1" dirty="0" smtClean="0"/>
              <a:t>Thursday Newsletter</a:t>
            </a:r>
            <a:r>
              <a:rPr lang="en-US" dirty="0" smtClean="0"/>
              <a:t>: </a:t>
            </a:r>
            <a:r>
              <a:rPr lang="en-US" dirty="0" smtClean="0">
                <a:hlinkClick r:id="rId4"/>
              </a:rPr>
              <a:t>www.nspa1.org/register</a:t>
            </a:r>
            <a:r>
              <a:rPr lang="en-US" dirty="0" smtClean="0"/>
              <a:t> </a:t>
            </a:r>
          </a:p>
          <a:p>
            <a:r>
              <a:rPr lang="en-US" b="1" dirty="0" smtClean="0"/>
              <a:t>Virginia Healthcare Alerting &amp; Status System (VHASS</a:t>
            </a:r>
            <a:r>
              <a:rPr lang="en-US" dirty="0" smtClean="0"/>
              <a:t>): </a:t>
            </a:r>
            <a:r>
              <a:rPr lang="en-US" dirty="0" smtClean="0">
                <a:hlinkClick r:id="rId5"/>
              </a:rPr>
              <a:t>www.vhass.org</a:t>
            </a:r>
            <a:r>
              <a:rPr lang="en-US" dirty="0" smtClean="0"/>
              <a:t> </a:t>
            </a:r>
          </a:p>
          <a:p>
            <a:r>
              <a:rPr lang="en-US" b="1" dirty="0" smtClean="0"/>
              <a:t>Social Accounts</a:t>
            </a:r>
            <a:r>
              <a:rPr lang="en-US" dirty="0" smtClean="0"/>
              <a:t> | </a:t>
            </a:r>
            <a:r>
              <a:rPr lang="en-US" i="1" dirty="0" smtClean="0"/>
              <a:t>Facebook</a:t>
            </a:r>
            <a:r>
              <a:rPr lang="en-US" dirty="0" smtClean="0"/>
              <a:t>: @NSPA01 | </a:t>
            </a:r>
            <a:r>
              <a:rPr lang="en-US" i="1" dirty="0" smtClean="0"/>
              <a:t>Twitter</a:t>
            </a:r>
            <a:r>
              <a:rPr lang="en-US" dirty="0" smtClean="0"/>
              <a:t>: @NSPA01 </a:t>
            </a:r>
          </a:p>
          <a:p>
            <a:endParaRPr lang="en-US" dirty="0"/>
          </a:p>
          <a:p>
            <a:r>
              <a:rPr lang="en-US" b="1" dirty="0" smtClean="0"/>
              <a:t>RHCC Emergency Activation Number</a:t>
            </a:r>
            <a:r>
              <a:rPr lang="en-US" dirty="0" smtClean="0"/>
              <a:t>: </a:t>
            </a:r>
            <a:r>
              <a:rPr lang="en-US" dirty="0" smtClean="0">
                <a:solidFill>
                  <a:srgbClr val="FF0000"/>
                </a:solidFill>
              </a:rPr>
              <a:t>1-866-679-7422 | 1-866-679-RHCC</a:t>
            </a:r>
          </a:p>
          <a:p>
            <a:pPr marL="0" indent="0">
              <a:buNone/>
            </a:pPr>
            <a:endParaRPr lang="en-US" dirty="0"/>
          </a:p>
        </p:txBody>
      </p:sp>
    </p:spTree>
    <p:extLst>
      <p:ext uri="{BB962C8B-B14F-4D97-AF65-F5344CB8AC3E}">
        <p14:creationId xmlns:p14="http://schemas.microsoft.com/office/powerpoint/2010/main" val="4292706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95" y="1295292"/>
            <a:ext cx="8968687" cy="5124965"/>
          </a:xfrm>
        </p:spPr>
      </p:pic>
    </p:spTree>
    <p:extLst>
      <p:ext uri="{BB962C8B-B14F-4D97-AF65-F5344CB8AC3E}">
        <p14:creationId xmlns:p14="http://schemas.microsoft.com/office/powerpoint/2010/main" val="2655478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900897"/>
            <a:ext cx="8610600" cy="1293028"/>
          </a:xfrm>
        </p:spPr>
        <p:txBody>
          <a:bodyPr/>
          <a:lstStyle/>
          <a:p>
            <a:pPr algn="ctr"/>
            <a:r>
              <a:rPr lang="en-US" spc="600" dirty="0" smtClean="0"/>
              <a:t>Questions?</a:t>
            </a:r>
            <a:endParaRPr lang="en-US" spc="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043" y="2193925"/>
            <a:ext cx="6035914" cy="4024313"/>
          </a:xfrm>
        </p:spPr>
      </p:pic>
    </p:spTree>
    <p:extLst>
      <p:ext uri="{BB962C8B-B14F-4D97-AF65-F5344CB8AC3E}">
        <p14:creationId xmlns:p14="http://schemas.microsoft.com/office/powerpoint/2010/main" val="335103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use guidelines</a:t>
            </a:r>
            <a:endParaRPr lang="en-US" dirty="0"/>
          </a:p>
        </p:txBody>
      </p:sp>
      <p:sp>
        <p:nvSpPr>
          <p:cNvPr id="3" name="Content Placeholder 2"/>
          <p:cNvSpPr>
            <a:spLocks noGrp="1"/>
          </p:cNvSpPr>
          <p:nvPr>
            <p:ph idx="1"/>
          </p:nvPr>
        </p:nvSpPr>
        <p:spPr/>
        <p:txBody>
          <a:bodyPr/>
          <a:lstStyle/>
          <a:p>
            <a:r>
              <a:rPr lang="en-US" sz="2400" dirty="0"/>
              <a:t>Trainings must be accessed by a computer only, no phone line option is available</a:t>
            </a:r>
          </a:p>
          <a:p>
            <a:r>
              <a:rPr lang="en-US" sz="2400" dirty="0"/>
              <a:t>All participants need to MUTE their microphones unless speaking to the group</a:t>
            </a:r>
          </a:p>
          <a:p>
            <a:r>
              <a:rPr lang="en-US" sz="2400" dirty="0" smtClean="0"/>
              <a:t>For Questions: unmute your microphone or use the chat </a:t>
            </a:r>
            <a:r>
              <a:rPr lang="en-US" sz="2400" dirty="0"/>
              <a:t>feature </a:t>
            </a:r>
            <a:r>
              <a:rPr lang="en-US" sz="2400" dirty="0" smtClean="0"/>
              <a:t>Training </a:t>
            </a:r>
            <a:r>
              <a:rPr lang="en-US" sz="2400" dirty="0"/>
              <a:t>will be recorded</a:t>
            </a:r>
          </a:p>
          <a:p>
            <a:r>
              <a:rPr lang="en-US" sz="2400" dirty="0" smtClean="0"/>
              <a:t>This platform is internet based, deliverability may vary</a:t>
            </a:r>
          </a:p>
          <a:p>
            <a:r>
              <a:rPr lang="en-US" sz="2400" dirty="0" smtClean="0"/>
              <a:t>All participants have the option of using the APPLICATION version or the Web Based version</a:t>
            </a:r>
            <a:endParaRPr lang="en-US" sz="2400" dirty="0"/>
          </a:p>
          <a:p>
            <a:endParaRPr lang="en-US" dirty="0"/>
          </a:p>
        </p:txBody>
      </p:sp>
    </p:spTree>
    <p:extLst>
      <p:ext uri="{BB962C8B-B14F-4D97-AF65-F5344CB8AC3E}">
        <p14:creationId xmlns:p14="http://schemas.microsoft.com/office/powerpoint/2010/main" val="160977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lgn="ctr">
              <a:buNone/>
            </a:pPr>
            <a:r>
              <a:rPr lang="en-US" dirty="0"/>
              <a:t>Any recommendations provided by NSPA are provided strictly as recommendations and facilities are under no obligation to comply with said recommendations.  Participation in this exercise series does not guarantee approval by certification/licensing agencies or the ability of a facility to adequately respond to an emergency and should not be construed as being approved by CMS, VDH Office of Licensure and Certification, or other licensing, certifying, or governing body.</a:t>
            </a:r>
          </a:p>
          <a:p>
            <a:pPr marL="0" indent="0" algn="ctr">
              <a:buNone/>
            </a:pPr>
            <a:endParaRPr lang="en-US" dirty="0"/>
          </a:p>
          <a:p>
            <a:pPr marL="0" indent="0" algn="ctr">
              <a:buNone/>
            </a:pPr>
            <a:r>
              <a:rPr lang="en-US" dirty="0">
                <a:solidFill>
                  <a:srgbClr val="FF0000"/>
                </a:solidFill>
              </a:rPr>
              <a:t>It is the responsibility of the healthcare facility to ensure that they are adequately prepared to respond to an emergency and have met all provisions of licensing and certifying agencies.</a:t>
            </a:r>
          </a:p>
        </p:txBody>
      </p:sp>
    </p:spTree>
    <p:extLst>
      <p:ext uri="{BB962C8B-B14F-4D97-AF65-F5344CB8AC3E}">
        <p14:creationId xmlns:p14="http://schemas.microsoft.com/office/powerpoint/2010/main" val="61303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workshop series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Part 1 | Virtual Training Platform Orientation (optional)</a:t>
            </a:r>
          </a:p>
          <a:p>
            <a:pPr lvl="1"/>
            <a:r>
              <a:rPr lang="en-US" sz="1300" i="1" dirty="0" smtClean="0"/>
              <a:t>September 17</a:t>
            </a:r>
            <a:r>
              <a:rPr lang="en-US" sz="1300" i="1" baseline="30000" dirty="0" smtClean="0"/>
              <a:t>th</a:t>
            </a:r>
            <a:r>
              <a:rPr lang="en-US" sz="1300" i="1" dirty="0" smtClean="0"/>
              <a:t> &amp; September 22</a:t>
            </a:r>
            <a:r>
              <a:rPr lang="en-US" sz="1300" i="1" baseline="30000" dirty="0" smtClean="0"/>
              <a:t>nd</a:t>
            </a:r>
            <a:r>
              <a:rPr lang="en-US" sz="1300" i="1" dirty="0" smtClean="0"/>
              <a:t> – recording available </a:t>
            </a:r>
          </a:p>
          <a:p>
            <a:r>
              <a:rPr lang="en-US" dirty="0" smtClean="0">
                <a:solidFill>
                  <a:srgbClr val="FF0000"/>
                </a:solidFill>
              </a:rPr>
              <a:t>Part 2 | Hazard Vulnerability Assessment (optional)</a:t>
            </a:r>
          </a:p>
          <a:p>
            <a:pPr lvl="1"/>
            <a:r>
              <a:rPr lang="en-US" sz="1300" i="1" dirty="0" smtClean="0"/>
              <a:t>September 29</a:t>
            </a:r>
            <a:r>
              <a:rPr lang="en-US" sz="1300" i="1" baseline="30000" dirty="0" smtClean="0"/>
              <a:t>th</a:t>
            </a:r>
            <a:r>
              <a:rPr lang="en-US" sz="1300" i="1" dirty="0" smtClean="0"/>
              <a:t> – recording available</a:t>
            </a:r>
          </a:p>
          <a:p>
            <a:r>
              <a:rPr lang="en-US" dirty="0" smtClean="0">
                <a:solidFill>
                  <a:srgbClr val="FF0000"/>
                </a:solidFill>
              </a:rPr>
              <a:t>Part 3 | Tabletop Exercise (TTX) Planning Meeting </a:t>
            </a:r>
          </a:p>
          <a:p>
            <a:pPr lvl="1"/>
            <a:r>
              <a:rPr lang="en-US" sz="1300" i="1" dirty="0" smtClean="0"/>
              <a:t>Today, Tuesday October 6</a:t>
            </a:r>
            <a:r>
              <a:rPr lang="en-US" sz="1300" i="1" baseline="30000" dirty="0" smtClean="0"/>
              <a:t>th</a:t>
            </a:r>
            <a:r>
              <a:rPr lang="en-US" sz="1300" i="1" dirty="0" smtClean="0"/>
              <a:t> – prerequisite to Tabletop Exercise</a:t>
            </a:r>
          </a:p>
          <a:p>
            <a:r>
              <a:rPr lang="en-US" dirty="0" smtClean="0">
                <a:solidFill>
                  <a:srgbClr val="FF0000"/>
                </a:solidFill>
              </a:rPr>
              <a:t>Part 4 | Tabletop Exercise</a:t>
            </a:r>
          </a:p>
          <a:p>
            <a:pPr lvl="1"/>
            <a:r>
              <a:rPr lang="en-US" sz="1200" i="1" dirty="0" smtClean="0"/>
              <a:t>Tuesday, October 20</a:t>
            </a:r>
            <a:r>
              <a:rPr lang="en-US" sz="1200" i="1" baseline="30000" dirty="0" smtClean="0"/>
              <a:t>th</a:t>
            </a:r>
            <a:r>
              <a:rPr lang="en-US" sz="1200" i="1" dirty="0" smtClean="0"/>
              <a:t> 12:30-4:00pm</a:t>
            </a:r>
          </a:p>
          <a:p>
            <a:pPr lvl="1"/>
            <a:r>
              <a:rPr lang="en-US" sz="1200" i="1" dirty="0" smtClean="0"/>
              <a:t>Wednesday, October 21</a:t>
            </a:r>
            <a:r>
              <a:rPr lang="en-US" sz="1200" i="1" baseline="30000" dirty="0" smtClean="0"/>
              <a:t>st</a:t>
            </a:r>
            <a:r>
              <a:rPr lang="en-US" sz="1200" i="1" dirty="0" smtClean="0"/>
              <a:t> 8:30am - 12:00pm</a:t>
            </a:r>
          </a:p>
          <a:p>
            <a:pPr lvl="1"/>
            <a:r>
              <a:rPr lang="en-US" sz="1200" i="1" dirty="0" smtClean="0"/>
              <a:t>Thursday, October 22</a:t>
            </a:r>
            <a:r>
              <a:rPr lang="en-US" sz="1200" i="1" baseline="30000" dirty="0" smtClean="0"/>
              <a:t>nd</a:t>
            </a:r>
            <a:r>
              <a:rPr lang="en-US" sz="1200" i="1" dirty="0" smtClean="0"/>
              <a:t> 12:30-4:00pm</a:t>
            </a:r>
          </a:p>
          <a:p>
            <a:r>
              <a:rPr lang="en-US" dirty="0" smtClean="0">
                <a:solidFill>
                  <a:srgbClr val="FF0000"/>
                </a:solidFill>
              </a:rPr>
              <a:t>Part 5 | After Action Review Workshop</a:t>
            </a:r>
          </a:p>
          <a:p>
            <a:pPr lvl="1"/>
            <a:r>
              <a:rPr lang="en-US" sz="1200" i="1" dirty="0" smtClean="0"/>
              <a:t>Tuesday, November 10</a:t>
            </a:r>
            <a:r>
              <a:rPr lang="en-US" sz="1200" i="1" baseline="30000" dirty="0" smtClean="0"/>
              <a:t>th</a:t>
            </a:r>
            <a:r>
              <a:rPr lang="en-US" sz="1200" i="1" dirty="0" smtClean="0"/>
              <a:t> </a:t>
            </a:r>
            <a:r>
              <a:rPr lang="en-US" sz="1200" i="1" dirty="0" smtClean="0"/>
              <a:t>10:00a-1:00pm</a:t>
            </a:r>
            <a:endParaRPr lang="en-US" sz="1200" i="1" dirty="0"/>
          </a:p>
        </p:txBody>
      </p:sp>
    </p:spTree>
    <p:extLst>
      <p:ext uri="{BB962C8B-B14F-4D97-AF65-F5344CB8AC3E}">
        <p14:creationId xmlns:p14="http://schemas.microsoft.com/office/powerpoint/2010/main" val="402871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 rule</a:t>
            </a:r>
            <a:endParaRPr lang="en-US" dirty="0"/>
          </a:p>
        </p:txBody>
      </p:sp>
      <p:sp>
        <p:nvSpPr>
          <p:cNvPr id="3" name="Content Placeholder 2"/>
          <p:cNvSpPr>
            <a:spLocks noGrp="1"/>
          </p:cNvSpPr>
          <p:nvPr>
            <p:ph idx="1"/>
          </p:nvPr>
        </p:nvSpPr>
        <p:spPr/>
        <p:txBody>
          <a:bodyPr/>
          <a:lstStyle/>
          <a:p>
            <a:r>
              <a:rPr lang="en-US" dirty="0"/>
              <a:t>September 2019 Changes</a:t>
            </a:r>
          </a:p>
          <a:p>
            <a:pPr lvl="1"/>
            <a:r>
              <a:rPr lang="en-US" sz="1400" dirty="0">
                <a:hlinkClick r:id="rId2"/>
              </a:rPr>
              <a:t>http://nspa1.org/wp-content/uploads/2019/10/CMSchanges2019.pdf</a:t>
            </a:r>
            <a:r>
              <a:rPr lang="en-US" sz="1400" dirty="0"/>
              <a:t> : Rule</a:t>
            </a:r>
          </a:p>
          <a:p>
            <a:pPr lvl="1"/>
            <a:r>
              <a:rPr lang="en-US" sz="1400" dirty="0">
                <a:hlinkClick r:id="rId3"/>
              </a:rPr>
              <a:t>http://nspa1.org/wp-content/uploads/2019/10/CMSrule2019interp.pdf</a:t>
            </a:r>
            <a:r>
              <a:rPr lang="en-US" sz="1400" dirty="0"/>
              <a:t> : Interpretation</a:t>
            </a:r>
          </a:p>
          <a:p>
            <a:endParaRPr lang="en-US" dirty="0"/>
          </a:p>
          <a:p>
            <a:r>
              <a:rPr lang="en-US" dirty="0"/>
              <a:t>COVID-19</a:t>
            </a:r>
          </a:p>
          <a:p>
            <a:pPr lvl="1"/>
            <a:r>
              <a:rPr lang="en-US" sz="1400" dirty="0"/>
              <a:t>September 2020 Memo: </a:t>
            </a:r>
            <a:r>
              <a:rPr lang="en-US" sz="1400" dirty="0">
                <a:hlinkClick r:id="rId4"/>
              </a:rPr>
              <a:t>http://nspa1.org/wp-content/uploads/2020/10/QSO-20-41-ALL-508.pdf</a:t>
            </a:r>
            <a:endParaRPr lang="en-US" sz="1400" dirty="0"/>
          </a:p>
          <a:p>
            <a:endParaRPr lang="en-US" dirty="0"/>
          </a:p>
          <a:p>
            <a:pPr marL="0" indent="0">
              <a:buNone/>
            </a:pPr>
            <a:endParaRPr lang="en-US" dirty="0"/>
          </a:p>
          <a:p>
            <a:r>
              <a:rPr lang="en-US" dirty="0"/>
              <a:t>Workshop Series Changes</a:t>
            </a:r>
          </a:p>
          <a:p>
            <a:endParaRPr lang="en-US" dirty="0"/>
          </a:p>
        </p:txBody>
      </p:sp>
    </p:spTree>
    <p:extLst>
      <p:ext uri="{BB962C8B-B14F-4D97-AF65-F5344CB8AC3E}">
        <p14:creationId xmlns:p14="http://schemas.microsoft.com/office/powerpoint/2010/main" val="3568115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229858" y="2364322"/>
            <a:ext cx="10820400" cy="727846"/>
          </a:xfrm>
        </p:spPr>
        <p:txBody>
          <a:bodyPr/>
          <a:lstStyle/>
          <a:p>
            <a:pPr marL="0" indent="0">
              <a:buNone/>
            </a:pPr>
            <a:r>
              <a:rPr lang="en-US" dirty="0" smtClean="0"/>
              <a:t>Why do we prepare?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236" y="371856"/>
            <a:ext cx="4572986" cy="60973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512" y="2025236"/>
            <a:ext cx="6461234" cy="36344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878" y="1713265"/>
            <a:ext cx="4569980" cy="4086099"/>
          </a:xfrm>
          <a:prstGeom prst="rect">
            <a:avLst/>
          </a:prstGeom>
        </p:spPr>
      </p:pic>
      <p:pic>
        <p:nvPicPr>
          <p:cNvPr id="7" name="Picture 6">
            <a:extLst>
              <a:ext uri="{FF2B5EF4-FFF2-40B4-BE49-F238E27FC236}">
                <a16:creationId xmlns="" xmlns:a16="http://schemas.microsoft.com/office/drawing/2014/main" id="{F729A06C-D4DD-2549-90F2-770384C7D070}"/>
              </a:ext>
            </a:extLst>
          </p:cNvPr>
          <p:cNvPicPr>
            <a:picLocks noChangeAspect="1"/>
          </p:cNvPicPr>
          <p:nvPr/>
        </p:nvPicPr>
        <p:blipFill>
          <a:blip r:embed="rId5"/>
          <a:stretch>
            <a:fillRect/>
          </a:stretch>
        </p:blipFill>
        <p:spPr>
          <a:xfrm>
            <a:off x="4306897" y="1535121"/>
            <a:ext cx="5898542" cy="4374752"/>
          </a:xfrm>
          <a:prstGeom prst="rect">
            <a:avLst/>
          </a:prstGeom>
        </p:spPr>
      </p:pic>
      <p:sp>
        <p:nvSpPr>
          <p:cNvPr id="10" name="Rectangle 9"/>
          <p:cNvSpPr/>
          <p:nvPr/>
        </p:nvSpPr>
        <p:spPr>
          <a:xfrm>
            <a:off x="230898" y="3591523"/>
            <a:ext cx="2832827" cy="400110"/>
          </a:xfrm>
          <a:prstGeom prst="rect">
            <a:avLst/>
          </a:prstGeom>
        </p:spPr>
        <p:txBody>
          <a:bodyPr wrap="none">
            <a:spAutoFit/>
          </a:bodyPr>
          <a:lstStyle/>
          <a:p>
            <a:r>
              <a:rPr lang="en-US" sz="2000" dirty="0" smtClean="0"/>
              <a:t>Why do </a:t>
            </a:r>
            <a:r>
              <a:rPr lang="en-US" sz="2000" dirty="0"/>
              <a:t>we </a:t>
            </a:r>
            <a:r>
              <a:rPr lang="en-US" sz="2000" dirty="0" smtClean="0"/>
              <a:t>exercise?</a:t>
            </a:r>
            <a:endParaRPr lang="en-US" sz="2000" dirty="0"/>
          </a:p>
        </p:txBody>
      </p:sp>
      <p:sp>
        <p:nvSpPr>
          <p:cNvPr id="11" name="Rectangle 10"/>
          <p:cNvSpPr/>
          <p:nvPr/>
        </p:nvSpPr>
        <p:spPr>
          <a:xfrm>
            <a:off x="230898" y="4898747"/>
            <a:ext cx="3004349" cy="707886"/>
          </a:xfrm>
          <a:prstGeom prst="rect">
            <a:avLst/>
          </a:prstGeom>
        </p:spPr>
        <p:txBody>
          <a:bodyPr wrap="none">
            <a:spAutoFit/>
          </a:bodyPr>
          <a:lstStyle/>
          <a:p>
            <a:r>
              <a:rPr lang="en-US" sz="2000" dirty="0" smtClean="0"/>
              <a:t>Why do Organization’s</a:t>
            </a:r>
          </a:p>
          <a:p>
            <a:r>
              <a:rPr lang="en-US" sz="2000" dirty="0" smtClean="0"/>
              <a:t>take time to prepare?</a:t>
            </a:r>
            <a:endParaRPr lang="en-US" sz="2000" dirty="0"/>
          </a:p>
        </p:txBody>
      </p:sp>
    </p:spTree>
    <p:extLst>
      <p:ext uri="{BB962C8B-B14F-4D97-AF65-F5344CB8AC3E}">
        <p14:creationId xmlns:p14="http://schemas.microsoft.com/office/powerpoint/2010/main" val="2448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Theme</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spc="300" dirty="0" smtClean="0"/>
              <a:t>“RETHINKING CONTINUITY”</a:t>
            </a:r>
          </a:p>
          <a:p>
            <a:pPr marL="0" indent="0" algn="ctr">
              <a:buNone/>
            </a:pPr>
            <a:endParaRPr lang="en-US" sz="2400" dirty="0" smtClean="0"/>
          </a:p>
          <a:p>
            <a:pPr marL="0" indent="0" algn="ctr">
              <a:buNone/>
            </a:pPr>
            <a:r>
              <a:rPr lang="en-US" sz="2400" dirty="0" smtClean="0"/>
              <a:t>WHAT IS CONTINUITY?</a:t>
            </a:r>
            <a:endParaRPr lang="en-US" sz="2400" dirty="0"/>
          </a:p>
          <a:p>
            <a:pPr marL="0" indent="0" algn="ctr">
              <a:buNone/>
            </a:pPr>
            <a:r>
              <a:rPr lang="en-US" sz="2400" dirty="0" smtClean="0"/>
              <a:t>HOW DOES IT APPLY TO YOUR ORGANIZATION’S PREPAREDNESS?</a:t>
            </a:r>
          </a:p>
          <a:p>
            <a:pPr marL="0" indent="0" algn="ctr">
              <a:buNone/>
            </a:pPr>
            <a:r>
              <a:rPr lang="en-US" sz="2400" dirty="0" smtClean="0"/>
              <a:t>WHAT IS THE DIFFERENCE BETWEEN EOP &amp; COOP? </a:t>
            </a:r>
          </a:p>
        </p:txBody>
      </p:sp>
    </p:spTree>
    <p:extLst>
      <p:ext uri="{BB962C8B-B14F-4D97-AF65-F5344CB8AC3E}">
        <p14:creationId xmlns:p14="http://schemas.microsoft.com/office/powerpoint/2010/main" val="61681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Tabletop exercise (</a:t>
            </a:r>
            <a:r>
              <a:rPr lang="en-US" dirty="0" err="1" smtClean="0"/>
              <a:t>ttx</a:t>
            </a:r>
            <a:r>
              <a:rPr lang="en-US" dirty="0" smtClean="0"/>
              <a:t>)</a:t>
            </a:r>
            <a:endParaRPr lang="en-US" dirty="0"/>
          </a:p>
        </p:txBody>
      </p:sp>
      <p:sp>
        <p:nvSpPr>
          <p:cNvPr id="4" name="Content Placeholder 3"/>
          <p:cNvSpPr>
            <a:spLocks noGrp="1"/>
          </p:cNvSpPr>
          <p:nvPr>
            <p:ph sz="half" idx="2"/>
          </p:nvPr>
        </p:nvSpPr>
        <p:spPr>
          <a:xfrm>
            <a:off x="760228" y="2920015"/>
            <a:ext cx="5311775" cy="3086019"/>
          </a:xfrm>
        </p:spPr>
        <p:txBody>
          <a:bodyPr>
            <a:normAutofit/>
          </a:bodyPr>
          <a:lstStyle/>
          <a:p>
            <a:r>
              <a:rPr lang="en-US" sz="3200" dirty="0" smtClean="0"/>
              <a:t>What is it? </a:t>
            </a:r>
          </a:p>
          <a:p>
            <a:pPr marL="0" indent="0">
              <a:buNone/>
            </a:pPr>
            <a:endParaRPr lang="en-US" sz="3200" dirty="0" smtClean="0"/>
          </a:p>
          <a:p>
            <a:r>
              <a:rPr lang="en-US" sz="3200" dirty="0" smtClean="0"/>
              <a:t>Why do one?</a:t>
            </a:r>
            <a:endParaRPr lang="en-US" sz="3200" dirty="0"/>
          </a:p>
        </p:txBody>
      </p:sp>
      <p:pic>
        <p:nvPicPr>
          <p:cNvPr id="7" name="Content Placeholder 6"/>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2681" b="12916"/>
          <a:stretch/>
        </p:blipFill>
        <p:spPr>
          <a:xfrm>
            <a:off x="4908696" y="2057400"/>
            <a:ext cx="6535479" cy="3646968"/>
          </a:xfrm>
        </p:spPr>
      </p:pic>
      <p:cxnSp>
        <p:nvCxnSpPr>
          <p:cNvPr id="9" name="Straight Connector 8"/>
          <p:cNvCxnSpPr/>
          <p:nvPr/>
        </p:nvCxnSpPr>
        <p:spPr>
          <a:xfrm>
            <a:off x="4465674" y="1673267"/>
            <a:ext cx="5316" cy="4545418"/>
          </a:xfrm>
          <a:prstGeom prst="line">
            <a:avLst/>
          </a:prstGeom>
          <a:ln w="762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82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Objective 1: </a:t>
            </a:r>
          </a:p>
          <a:p>
            <a:pPr lvl="1"/>
            <a:r>
              <a:rPr lang="en-US" dirty="0"/>
              <a:t>Identify internal limitations associated with current COVID-19 operations</a:t>
            </a:r>
          </a:p>
          <a:p>
            <a:r>
              <a:rPr lang="en-US" dirty="0"/>
              <a:t>Objective 2: </a:t>
            </a:r>
          </a:p>
          <a:p>
            <a:pPr lvl="1"/>
            <a:r>
              <a:rPr lang="en-US" dirty="0"/>
              <a:t>Identify external opportunities associated with COVID-19 operations</a:t>
            </a:r>
          </a:p>
          <a:p>
            <a:r>
              <a:rPr lang="en-US" dirty="0"/>
              <a:t>Objective 3: </a:t>
            </a:r>
          </a:p>
          <a:p>
            <a:pPr lvl="1"/>
            <a:r>
              <a:rPr lang="en-US" dirty="0"/>
              <a:t>Analyze current sustainment strategies</a:t>
            </a:r>
          </a:p>
          <a:p>
            <a:r>
              <a:rPr lang="en-US" dirty="0"/>
              <a:t>Objective 4: </a:t>
            </a:r>
          </a:p>
          <a:p>
            <a:pPr lvl="1"/>
            <a:r>
              <a:rPr lang="en-US" dirty="0"/>
              <a:t>Analyze organizational de-escalation strategies</a:t>
            </a:r>
          </a:p>
          <a:p>
            <a:r>
              <a:rPr lang="en-US" dirty="0"/>
              <a:t>Objective 5: </a:t>
            </a:r>
          </a:p>
          <a:p>
            <a:pPr lvl="1"/>
            <a:r>
              <a:rPr lang="en-US" dirty="0"/>
              <a:t>Identify current recovery planning </a:t>
            </a:r>
            <a:r>
              <a:rPr lang="en-US" dirty="0" smtClean="0"/>
              <a:t>processes</a:t>
            </a:r>
            <a:endParaRPr lang="en-US" dirty="0"/>
          </a:p>
        </p:txBody>
      </p:sp>
    </p:spTree>
    <p:extLst>
      <p:ext uri="{BB962C8B-B14F-4D97-AF65-F5344CB8AC3E}">
        <p14:creationId xmlns:p14="http://schemas.microsoft.com/office/powerpoint/2010/main" val="113858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127</TotalTime>
  <Words>727</Words>
  <Application>Microsoft Office PowerPoint</Application>
  <PresentationFormat>Widescreen</PresentationFormat>
  <Paragraphs>112</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Vapor Trail</vt:lpstr>
      <vt:lpstr>CMS workshop series</vt:lpstr>
      <vt:lpstr>Virtual use guidelines</vt:lpstr>
      <vt:lpstr>disclaimer</vt:lpstr>
      <vt:lpstr>2020 workshop series</vt:lpstr>
      <vt:lpstr>Emergency preparedness rule</vt:lpstr>
      <vt:lpstr>Why</vt:lpstr>
      <vt:lpstr>2020 Theme</vt:lpstr>
      <vt:lpstr>Tabletop exercise (ttx)</vt:lpstr>
      <vt:lpstr>objectives</vt:lpstr>
      <vt:lpstr>Ttx: rethinking continuity</vt:lpstr>
      <vt:lpstr>documentation</vt:lpstr>
      <vt:lpstr>TTx checklist &amp; homework</vt:lpstr>
      <vt:lpstr>Connect with us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workshop series</dc:title>
  <dc:creator>Mary Kathryn Alley</dc:creator>
  <cp:lastModifiedBy>Mary Kathryn Alley</cp:lastModifiedBy>
  <cp:revision>14</cp:revision>
  <dcterms:created xsi:type="dcterms:W3CDTF">2020-10-02T18:56:40Z</dcterms:created>
  <dcterms:modified xsi:type="dcterms:W3CDTF">2020-10-08T17:54:05Z</dcterms:modified>
</cp:coreProperties>
</file>